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0"/>
  </p:notesMasterIdLst>
  <p:sldIdLst>
    <p:sldId id="256" r:id="rId2"/>
    <p:sldId id="555" r:id="rId3"/>
    <p:sldId id="304" r:id="rId4"/>
    <p:sldId id="627" r:id="rId5"/>
    <p:sldId id="283" r:id="rId6"/>
    <p:sldId id="663" r:id="rId7"/>
    <p:sldId id="662" r:id="rId8"/>
    <p:sldId id="593" r:id="rId9"/>
    <p:sldId id="579" r:id="rId10"/>
    <p:sldId id="615" r:id="rId11"/>
    <p:sldId id="580" r:id="rId12"/>
    <p:sldId id="577" r:id="rId13"/>
    <p:sldId id="616" r:id="rId14"/>
    <p:sldId id="257" r:id="rId15"/>
    <p:sldId id="260" r:id="rId16"/>
    <p:sldId id="274" r:id="rId17"/>
    <p:sldId id="551" r:id="rId18"/>
    <p:sldId id="552" r:id="rId19"/>
    <p:sldId id="553" r:id="rId20"/>
    <p:sldId id="292" r:id="rId21"/>
    <p:sldId id="571" r:id="rId22"/>
    <p:sldId id="347" r:id="rId23"/>
    <p:sldId id="326" r:id="rId24"/>
    <p:sldId id="610" r:id="rId25"/>
    <p:sldId id="312" r:id="rId26"/>
    <p:sldId id="669" r:id="rId27"/>
    <p:sldId id="667" r:id="rId28"/>
    <p:sldId id="668" r:id="rId29"/>
    <p:sldId id="659" r:id="rId30"/>
    <p:sldId id="660" r:id="rId31"/>
    <p:sldId id="618" r:id="rId32"/>
    <p:sldId id="631" r:id="rId33"/>
    <p:sldId id="645" r:id="rId34"/>
    <p:sldId id="641" r:id="rId35"/>
    <p:sldId id="642" r:id="rId36"/>
    <p:sldId id="653" r:id="rId37"/>
    <p:sldId id="280" r:id="rId38"/>
    <p:sldId id="366" r:id="rId39"/>
    <p:sldId id="290" r:id="rId40"/>
    <p:sldId id="621" r:id="rId41"/>
    <p:sldId id="655" r:id="rId42"/>
    <p:sldId id="656" r:id="rId43"/>
    <p:sldId id="657" r:id="rId44"/>
    <p:sldId id="634" r:id="rId45"/>
    <p:sldId id="636" r:id="rId46"/>
    <p:sldId id="661" r:id="rId47"/>
    <p:sldId id="670" r:id="rId48"/>
    <p:sldId id="671" r:id="rId49"/>
    <p:sldId id="573" r:id="rId50"/>
    <p:sldId id="348" r:id="rId51"/>
    <p:sldId id="367" r:id="rId52"/>
    <p:sldId id="353" r:id="rId53"/>
    <p:sldId id="624" r:id="rId54"/>
    <p:sldId id="314" r:id="rId55"/>
    <p:sldId id="623" r:id="rId56"/>
    <p:sldId id="285" r:id="rId57"/>
    <p:sldId id="355" r:id="rId58"/>
    <p:sldId id="286" r:id="rId59"/>
    <p:sldId id="672" r:id="rId60"/>
    <p:sldId id="673" r:id="rId61"/>
    <p:sldId id="595" r:id="rId62"/>
    <p:sldId id="330" r:id="rId63"/>
    <p:sldId id="364" r:id="rId64"/>
    <p:sldId id="331" r:id="rId65"/>
    <p:sldId id="674" r:id="rId66"/>
    <p:sldId id="369" r:id="rId67"/>
    <p:sldId id="357" r:id="rId68"/>
    <p:sldId id="589" r:id="rId69"/>
    <p:sldId id="666" r:id="rId70"/>
    <p:sldId id="607" r:id="rId71"/>
    <p:sldId id="609" r:id="rId72"/>
    <p:sldId id="611" r:id="rId73"/>
    <p:sldId id="622" r:id="rId74"/>
    <p:sldId id="600" r:id="rId75"/>
    <p:sldId id="665" r:id="rId76"/>
    <p:sldId id="594" r:id="rId77"/>
    <p:sldId id="597" r:id="rId78"/>
    <p:sldId id="360" r:id="rId79"/>
    <p:sldId id="356" r:id="rId80"/>
    <p:sldId id="359" r:id="rId81"/>
    <p:sldId id="614" r:id="rId82"/>
    <p:sldId id="592" r:id="rId83"/>
    <p:sldId id="363" r:id="rId84"/>
    <p:sldId id="599" r:id="rId85"/>
    <p:sldId id="603" r:id="rId86"/>
    <p:sldId id="613" r:id="rId87"/>
    <p:sldId id="604" r:id="rId88"/>
    <p:sldId id="540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A8A"/>
    <a:srgbClr val="A3D571"/>
    <a:srgbClr val="FCFE8C"/>
    <a:srgbClr val="B3D6EB"/>
    <a:srgbClr val="322B2F"/>
    <a:srgbClr val="322C2E"/>
    <a:srgbClr val="322C2F"/>
    <a:srgbClr val="FEFFFF"/>
    <a:srgbClr val="003712"/>
    <a:srgbClr val="D67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2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>
                <a:solidFill>
                  <a:schemeClr val="accent6"/>
                </a:solidFill>
                <a:latin typeface="+mj-lt"/>
              </a:rPr>
              <a:t>Which  Method Should I Use?</a:t>
            </a:r>
          </a:p>
        </c:rich>
      </c:tx>
      <c:layout>
        <c:manualLayout>
          <c:xMode val="edge"/>
          <c:yMode val="edge"/>
          <c:x val="9.7475566114227585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v>10X Genomics</c:v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Sheet3!$F$6:$F$11</c:f>
              <c:strCache>
                <c:ptCount val="6"/>
                <c:pt idx="0">
                  <c:v>Low Cost per Cell</c:v>
                </c:pt>
                <c:pt idx="1">
                  <c:v>Transcript Coverage</c:v>
                </c:pt>
                <c:pt idx="2">
                  <c:v>Depth Per Cell</c:v>
                </c:pt>
                <c:pt idx="3">
                  <c:v>Low Capital Investment</c:v>
                </c:pt>
                <c:pt idx="4">
                  <c:v>Flexibility / Customization</c:v>
                </c:pt>
                <c:pt idx="5">
                  <c:v>Cell Recovery Efficiency</c:v>
                </c:pt>
              </c:strCache>
            </c:strRef>
          </c:cat>
          <c:val>
            <c:numRef>
              <c:f>Sheet3!$G$6:$G$11</c:f>
              <c:numCache>
                <c:formatCode>General</c:formatCode>
                <c:ptCount val="6"/>
                <c:pt idx="0">
                  <c:v>100</c:v>
                </c:pt>
                <c:pt idx="1">
                  <c:v>5</c:v>
                </c:pt>
                <c:pt idx="2">
                  <c:v>40</c:v>
                </c:pt>
                <c:pt idx="3">
                  <c:v>20</c:v>
                </c:pt>
                <c:pt idx="4">
                  <c:v>50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78-7549-ACC1-7DAA7880F540}"/>
            </c:ext>
          </c:extLst>
        </c:ser>
        <c:ser>
          <c:idx val="1"/>
          <c:order val="1"/>
          <c:tx>
            <c:v>Smart-Seq2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Sheet3!$F$6:$F$11</c:f>
              <c:strCache>
                <c:ptCount val="6"/>
                <c:pt idx="0">
                  <c:v>Low Cost per Cell</c:v>
                </c:pt>
                <c:pt idx="1">
                  <c:v>Transcript Coverage</c:v>
                </c:pt>
                <c:pt idx="2">
                  <c:v>Depth Per Cell</c:v>
                </c:pt>
                <c:pt idx="3">
                  <c:v>Low Capital Investment</c:v>
                </c:pt>
                <c:pt idx="4">
                  <c:v>Flexibility / Customization</c:v>
                </c:pt>
                <c:pt idx="5">
                  <c:v>Cell Recovery Efficiency</c:v>
                </c:pt>
              </c:strCache>
            </c:strRef>
          </c:cat>
          <c:val>
            <c:numRef>
              <c:f>Sheet3!$H$6:$H$11</c:f>
              <c:numCache>
                <c:formatCode>General</c:formatCode>
                <c:ptCount val="6"/>
                <c:pt idx="0">
                  <c:v>10</c:v>
                </c:pt>
                <c:pt idx="1">
                  <c:v>100</c:v>
                </c:pt>
                <c:pt idx="2">
                  <c:v>80</c:v>
                </c:pt>
                <c:pt idx="3">
                  <c:v>100</c:v>
                </c:pt>
                <c:pt idx="4">
                  <c:v>100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78-7549-ACC1-7DAA7880F5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1977295"/>
        <c:axId val="1196130159"/>
      </c:radarChart>
      <c:catAx>
        <c:axId val="1241977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130159"/>
        <c:crosses val="autoZero"/>
        <c:auto val="1"/>
        <c:lblAlgn val="ctr"/>
        <c:lblOffset val="100"/>
        <c:noMultiLvlLbl val="0"/>
      </c:catAx>
      <c:valAx>
        <c:axId val="1196130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1977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8ED9C-2129-A348-86B6-F5D1FD038A93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F9894-E4AE-9443-B7EF-BBC31892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F9894-E4AE-9443-B7EF-BBC31892FFF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9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080FB-8F63-3043-9BBE-59C69810790D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D5623-7649-E344-8F13-CE9FE9E9B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3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software/pipelines/latest/what-is-cell-ranger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cole-trapnell-lab.github.io/monocle3/docs/installation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nathanShor/DoubletDetection" TargetMode="External"/><Relationship Id="rId3" Type="http://schemas.openxmlformats.org/officeDocument/2006/relationships/image" Target="../media/image63.png"/><Relationship Id="rId7" Type="http://schemas.openxmlformats.org/officeDocument/2006/relationships/hyperlink" Target="https://github.com/EDePasquale/DoubletDecon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rxiv.org/content/early/2018/06/20/352484" TargetMode="External"/><Relationship Id="rId11" Type="http://schemas.openxmlformats.org/officeDocument/2006/relationships/hyperlink" Target="https://www.biorxiv.org/content/early/2018/07/09/357368" TargetMode="External"/><Relationship Id="rId5" Type="http://schemas.openxmlformats.org/officeDocument/2006/relationships/hyperlink" Target="https://github.com/chris-mcginnis-ucsf/DoubletFinder" TargetMode="External"/><Relationship Id="rId10" Type="http://schemas.openxmlformats.org/officeDocument/2006/relationships/hyperlink" Target="https://github.com/seandavi/awesome-single-cell/blob/master/github.com/AllonKleinLab/scrublet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github.com/TomKellyGenetics/DoubletDetectio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tiff"/><Relationship Id="rId3" Type="http://schemas.openxmlformats.org/officeDocument/2006/relationships/image" Target="../media/image77.tiff"/><Relationship Id="rId7" Type="http://schemas.openxmlformats.org/officeDocument/2006/relationships/image" Target="../media/image81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tiff"/><Relationship Id="rId5" Type="http://schemas.openxmlformats.org/officeDocument/2006/relationships/image" Target="../media/image79.tiff"/><Relationship Id="rId4" Type="http://schemas.openxmlformats.org/officeDocument/2006/relationships/image" Target="../media/image78.tiff"/><Relationship Id="rId9" Type="http://schemas.openxmlformats.org/officeDocument/2006/relationships/image" Target="../media/image8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tiff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microsoft.com/office/2007/relationships/hdphoto" Target="../media/hdphoto2.wdp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303727v1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anpy.readthedocs.io/en/latest/" TargetMode="External"/><Relationship Id="rId5" Type="http://schemas.openxmlformats.org/officeDocument/2006/relationships/image" Target="../media/image92.png"/><Relationship Id="rId10" Type="http://schemas.openxmlformats.org/officeDocument/2006/relationships/hyperlink" Target="https://github.com/seandavi/awesome-single-cell" TargetMode="External"/><Relationship Id="rId4" Type="http://schemas.openxmlformats.org/officeDocument/2006/relationships/hyperlink" Target="https://satijalab.org/seurat/" TargetMode="External"/><Relationship Id="rId9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software/downloads/latest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ichlab/scg_lib_structs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tiff"/><Relationship Id="rId4" Type="http://schemas.openxmlformats.org/officeDocument/2006/relationships/image" Target="../media/image1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tiff"/><Relationship Id="rId2" Type="http://schemas.openxmlformats.org/officeDocument/2006/relationships/image" Target="../media/image17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6622" y="1690689"/>
            <a:ext cx="5038928" cy="501612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-8234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Single Cell Sequencing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2336" y="5586393"/>
            <a:ext cx="3031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>
                <a:solidFill>
                  <a:srgbClr val="D67F45"/>
                </a:solidFill>
                <a:latin typeface="+mj-lt"/>
              </a:rPr>
              <a:t>November 2020</a:t>
            </a:r>
            <a:endParaRPr lang="en-US" b="1" dirty="0">
              <a:solidFill>
                <a:srgbClr val="D67F45"/>
              </a:solidFill>
              <a:latin typeface="+mj-lt"/>
            </a:endParaRPr>
          </a:p>
          <a:p>
            <a:pPr algn="r"/>
            <a:r>
              <a:rPr lang="en-US" dirty="0">
                <a:latin typeface="+mj-lt"/>
              </a:rPr>
              <a:t>Jon </a:t>
            </a:r>
            <a:r>
              <a:rPr lang="en-US" dirty="0" err="1">
                <a:latin typeface="+mj-lt"/>
              </a:rPr>
              <a:t>Preall</a:t>
            </a:r>
            <a:endParaRPr lang="en-US" dirty="0">
              <a:latin typeface="+mj-lt"/>
            </a:endParaRPr>
          </a:p>
          <a:p>
            <a:pPr algn="r"/>
            <a:r>
              <a:rPr lang="en-US" dirty="0">
                <a:latin typeface="+mj-lt"/>
              </a:rPr>
              <a:t>Research Assistant Professor</a:t>
            </a:r>
          </a:p>
          <a:p>
            <a:pPr algn="r"/>
            <a:r>
              <a:rPr lang="en-US" dirty="0">
                <a:latin typeface="+mj-lt"/>
              </a:rPr>
              <a:t>Cold Spring Harbor Laboratory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860898" y="1241451"/>
            <a:ext cx="7422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CSHL Course:  Advanced </a:t>
            </a:r>
            <a:r>
              <a:rPr lang="en-US" dirty="0"/>
              <a:t>Sequencing Technologies &amp;Applications</a:t>
            </a:r>
          </a:p>
        </p:txBody>
      </p:sp>
    </p:spTree>
    <p:extLst>
      <p:ext uri="{BB962C8B-B14F-4D97-AF65-F5344CB8AC3E}">
        <p14:creationId xmlns:p14="http://schemas.microsoft.com/office/powerpoint/2010/main" val="73528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B4BF-BFA9-5849-9BB2-0A81E80D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9FA54-5259-C64A-93FE-ED7A83BE1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Droplet / Bead</a:t>
            </a:r>
          </a:p>
          <a:p>
            <a:pPr lvl="1"/>
            <a:r>
              <a:rPr lang="en-US" dirty="0"/>
              <a:t>10X Genomics Chromium</a:t>
            </a:r>
          </a:p>
          <a:p>
            <a:pPr lvl="1"/>
            <a:r>
              <a:rPr lang="en-US" dirty="0"/>
              <a:t>BD Rhapsody</a:t>
            </a:r>
          </a:p>
          <a:p>
            <a:pPr lvl="1"/>
            <a:r>
              <a:rPr lang="en-US" dirty="0"/>
              <a:t>Bio-Rad </a:t>
            </a:r>
            <a:r>
              <a:rPr lang="en-US" dirty="0" err="1"/>
              <a:t>ddSeq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Plate-based </a:t>
            </a:r>
          </a:p>
          <a:p>
            <a:pPr lvl="1"/>
            <a:r>
              <a:rPr lang="en-US" dirty="0"/>
              <a:t>SMART-Seq (v2, v3)</a:t>
            </a:r>
          </a:p>
          <a:p>
            <a:pPr lvl="1"/>
            <a:r>
              <a:rPr lang="en-US" dirty="0"/>
              <a:t>CEL-Seq2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Nanowell</a:t>
            </a:r>
            <a:endParaRPr lang="en-US" dirty="0"/>
          </a:p>
          <a:p>
            <a:pPr lvl="1"/>
            <a:r>
              <a:rPr lang="en-US" dirty="0"/>
              <a:t>Seq-Well</a:t>
            </a:r>
          </a:p>
        </p:txBody>
      </p:sp>
      <p:pic>
        <p:nvPicPr>
          <p:cNvPr id="1026" name="Picture 2" descr="ddSEQ Single-Cell Isolator | Life Science Research | Bio-Rad">
            <a:extLst>
              <a:ext uri="{FF2B5EF4-FFF2-40B4-BE49-F238E27FC236}">
                <a16:creationId xmlns:a16="http://schemas.microsoft.com/office/drawing/2014/main" id="{AF6AFE0E-AE5A-A844-B803-710F590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78" y="2867874"/>
            <a:ext cx="1048144" cy="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stomize your single-cell experiments with BD targeted RNA-Seq and  multiplexing technologies">
            <a:extLst>
              <a:ext uri="{FF2B5EF4-FFF2-40B4-BE49-F238E27FC236}">
                <a16:creationId xmlns:a16="http://schemas.microsoft.com/office/drawing/2014/main" id="{3697F8DE-F9E3-F24E-B6F2-3DED2E68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864" y="2566394"/>
            <a:ext cx="691968" cy="6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romium Controller - 10x Genomics">
            <a:extLst>
              <a:ext uri="{FF2B5EF4-FFF2-40B4-BE49-F238E27FC236}">
                <a16:creationId xmlns:a16="http://schemas.microsoft.com/office/drawing/2014/main" id="{24BB2609-7F81-5543-9A67-221D7DAA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3338" y="1850395"/>
            <a:ext cx="1316091" cy="89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C94E05-FAB3-AB4E-9A92-A5D8EFC1ED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054" y="5154609"/>
            <a:ext cx="2700597" cy="16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6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FFB6B0B-5ECF-B042-B5AD-463FDFEE2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557766"/>
              </p:ext>
            </p:extLst>
          </p:nvPr>
        </p:nvGraphicFramePr>
        <p:xfrm>
          <a:off x="1303210" y="944628"/>
          <a:ext cx="6962155" cy="502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994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31E810-5F5A-0644-BCEB-BA216958946B}"/>
              </a:ext>
            </a:extLst>
          </p:cNvPr>
          <p:cNvSpPr/>
          <p:nvPr/>
        </p:nvSpPr>
        <p:spPr>
          <a:xfrm>
            <a:off x="2001078" y="0"/>
            <a:ext cx="371061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95D3C-504E-9D4A-B6CA-ACC840703EDA}"/>
              </a:ext>
            </a:extLst>
          </p:cNvPr>
          <p:cNvSpPr/>
          <p:nvPr/>
        </p:nvSpPr>
        <p:spPr>
          <a:xfrm>
            <a:off x="5118409" y="6281530"/>
            <a:ext cx="371061" cy="576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88128C-582A-ED4F-BC9D-22F5CE7A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278" y="1696278"/>
            <a:ext cx="5232400" cy="356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8E5E9-5BE0-EF43-927E-4D177CD47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52" y="597176"/>
            <a:ext cx="6477000" cy="825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F2446-E7E6-174A-ACE8-94EBD67D7041}"/>
              </a:ext>
            </a:extLst>
          </p:cNvPr>
          <p:cNvSpPr/>
          <p:nvPr/>
        </p:nvSpPr>
        <p:spPr>
          <a:xfrm>
            <a:off x="4643684" y="6334538"/>
            <a:ext cx="4321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GillSansRegular"/>
              </a:rPr>
              <a:t>Ding et al. </a:t>
            </a:r>
            <a:r>
              <a:rPr lang="en-US" sz="1400" dirty="0" err="1">
                <a:solidFill>
                  <a:srgbClr val="333333"/>
                </a:solidFill>
                <a:latin typeface="GillSansRegular"/>
              </a:rPr>
              <a:t>bioRxiv</a:t>
            </a:r>
            <a:r>
              <a:rPr lang="en-US" sz="1400" dirty="0">
                <a:solidFill>
                  <a:srgbClr val="333333"/>
                </a:solidFill>
                <a:latin typeface="GillSansRegular"/>
              </a:rPr>
              <a:t> (2019) https://</a:t>
            </a:r>
            <a:r>
              <a:rPr lang="en-US" sz="1400" dirty="0" err="1">
                <a:solidFill>
                  <a:srgbClr val="333333"/>
                </a:solidFill>
                <a:latin typeface="GillSansRegular"/>
              </a:rPr>
              <a:t>doi.org</a:t>
            </a:r>
            <a:r>
              <a:rPr lang="en-US" sz="1400" dirty="0">
                <a:solidFill>
                  <a:srgbClr val="333333"/>
                </a:solidFill>
                <a:latin typeface="GillSansRegular"/>
              </a:rPr>
              <a:t>/10.1101/632216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091BA-9F50-D740-8145-F4F75EF33A12}"/>
              </a:ext>
            </a:extLst>
          </p:cNvPr>
          <p:cNvSpPr txBox="1"/>
          <p:nvPr/>
        </p:nvSpPr>
        <p:spPr>
          <a:xfrm>
            <a:off x="3388070" y="1601948"/>
            <a:ext cx="325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/ Human cell line mixture</a:t>
            </a:r>
          </a:p>
        </p:txBody>
      </p:sp>
    </p:spTree>
    <p:extLst>
      <p:ext uri="{BB962C8B-B14F-4D97-AF65-F5344CB8AC3E}">
        <p14:creationId xmlns:p14="http://schemas.microsoft.com/office/powerpoint/2010/main" val="182114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0BDE22-D41A-BD42-ACFC-131134D4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8633" y="2207093"/>
            <a:ext cx="3379102" cy="361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B9F4A4-D7E9-5C49-B529-17A9E0A0A991}"/>
              </a:ext>
            </a:extLst>
          </p:cNvPr>
          <p:cNvSpPr txBox="1"/>
          <p:nvPr/>
        </p:nvSpPr>
        <p:spPr>
          <a:xfrm>
            <a:off x="2194561" y="958675"/>
            <a:ext cx="5663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Mouse Fibroblasts: </a:t>
            </a:r>
          </a:p>
          <a:p>
            <a:r>
              <a:rPr lang="en-US" sz="2400" dirty="0"/>
              <a:t>Unique Genes Detected across technologies</a:t>
            </a:r>
          </a:p>
        </p:txBody>
      </p:sp>
    </p:spTree>
    <p:extLst>
      <p:ext uri="{BB962C8B-B14F-4D97-AF65-F5344CB8AC3E}">
        <p14:creationId xmlns:p14="http://schemas.microsoft.com/office/powerpoint/2010/main" val="295155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10X Genomics Platform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61" y="2594278"/>
            <a:ext cx="3141320" cy="1929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8329" y="2096114"/>
            <a:ext cx="219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Chromium Controller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93962" y="2096114"/>
            <a:ext cx="4539899" cy="2658766"/>
          </a:xfrm>
        </p:spPr>
        <p:txBody>
          <a:bodyPr>
            <a:normAutofit/>
          </a:bodyPr>
          <a:lstStyle/>
          <a:p>
            <a:r>
              <a:rPr lang="en-US" sz="1800" dirty="0"/>
              <a:t>Hydrogel barcoded beads </a:t>
            </a:r>
          </a:p>
          <a:p>
            <a:r>
              <a:rPr lang="en-US" sz="1800" dirty="0"/>
              <a:t>Pseudo-single Poisson Loading</a:t>
            </a:r>
          </a:p>
          <a:p>
            <a:r>
              <a:rPr lang="en-US" sz="1800" dirty="0"/>
              <a:t>Partition up to 80,000 single cells per run</a:t>
            </a:r>
          </a:p>
          <a:p>
            <a:r>
              <a:rPr lang="en-US" sz="1800" dirty="0"/>
              <a:t>~10 min run time</a:t>
            </a:r>
          </a:p>
          <a:p>
            <a:r>
              <a:rPr lang="en-US" sz="1800" dirty="0"/>
              <a:t>~50% of input cells generate usable data</a:t>
            </a:r>
          </a:p>
          <a:p>
            <a:r>
              <a:rPr lang="en-US" sz="1800" dirty="0"/>
              <a:t>Partition cells up to 30um in diameter</a:t>
            </a:r>
          </a:p>
          <a:p>
            <a:r>
              <a:rPr lang="en-US" sz="1800" dirty="0"/>
              <a:t>~1% doublet rate, scales linearly w/cell 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ECA0D-5B52-0749-B1FF-1CC55D94769D}"/>
              </a:ext>
            </a:extLst>
          </p:cNvPr>
          <p:cNvSpPr txBox="1"/>
          <p:nvPr/>
        </p:nvSpPr>
        <p:spPr>
          <a:xfrm>
            <a:off x="1224160" y="5165853"/>
            <a:ext cx="669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“Lingua Franca” of single cell transcriptomics</a:t>
            </a:r>
          </a:p>
        </p:txBody>
      </p:sp>
    </p:spTree>
    <p:extLst>
      <p:ext uri="{BB962C8B-B14F-4D97-AF65-F5344CB8AC3E}">
        <p14:creationId xmlns:p14="http://schemas.microsoft.com/office/powerpoint/2010/main" val="131627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10X Genomics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BAF78-4AC4-8F41-9C17-2F74A4277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845" y="2190751"/>
            <a:ext cx="8106310" cy="31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74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mc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787" y="2414268"/>
            <a:ext cx="8414426" cy="23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1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E73B6-0B3D-E844-BFE0-04EF440872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311" y="796146"/>
            <a:ext cx="6318956" cy="5492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38805E-96D6-334D-BE2F-02A4069EFACE}"/>
              </a:ext>
            </a:extLst>
          </p:cNvPr>
          <p:cNvSpPr txBox="1"/>
          <p:nvPr/>
        </p:nvSpPr>
        <p:spPr>
          <a:xfrm>
            <a:off x="2179040" y="272926"/>
            <a:ext cx="518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Single Cell 3’ Chemistry </a:t>
            </a:r>
            <a:r>
              <a:rPr lang="en-US" sz="2800" dirty="0" err="1">
                <a:latin typeface="+mj-lt"/>
              </a:rPr>
              <a:t>Overvivew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572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0EC0E-F3CF-9445-868B-C604EB0FD9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189" y="440267"/>
            <a:ext cx="4392409" cy="1952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F0B5E-6D21-1044-881B-1043AF1A47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189" y="2514490"/>
            <a:ext cx="4337989" cy="4004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87046-BF1F-B945-87C8-D6955CCCCF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343" y="936978"/>
            <a:ext cx="2923908" cy="132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63238D-870A-C046-9EE7-22F75FE06473}"/>
              </a:ext>
            </a:extLst>
          </p:cNvPr>
          <p:cNvSpPr txBox="1"/>
          <p:nvPr/>
        </p:nvSpPr>
        <p:spPr>
          <a:xfrm>
            <a:off x="6467104" y="440267"/>
            <a:ext cx="12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Bioanalyzer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0ED78-B6E5-6A4E-BD0F-A119992A01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308" y="4829395"/>
            <a:ext cx="2995943" cy="1312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96F23C-CAC3-E540-9D9D-FE3459797B49}"/>
              </a:ext>
            </a:extLst>
          </p:cNvPr>
          <p:cNvSpPr txBox="1"/>
          <p:nvPr/>
        </p:nvSpPr>
        <p:spPr>
          <a:xfrm>
            <a:off x="6416723" y="225777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Amplified cDNA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8D2CC-E02D-FF47-B0B2-8A9208E9E5BC}"/>
              </a:ext>
            </a:extLst>
          </p:cNvPr>
          <p:cNvSpPr txBox="1"/>
          <p:nvPr/>
        </p:nvSpPr>
        <p:spPr>
          <a:xfrm>
            <a:off x="6591867" y="6142073"/>
            <a:ext cx="135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Library</a:t>
            </a:r>
          </a:p>
        </p:txBody>
      </p:sp>
    </p:spTree>
    <p:extLst>
      <p:ext uri="{BB962C8B-B14F-4D97-AF65-F5344CB8AC3E}">
        <p14:creationId xmlns:p14="http://schemas.microsoft.com/office/powerpoint/2010/main" val="3970939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Anatomy of a 10X 3’-Single Cell Amplicon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93DCE-7CE8-F544-BB01-7BA6D23E32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978" y="2762981"/>
            <a:ext cx="8020908" cy="1665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78FF4-413B-6D4B-8D72-4F707390171B}"/>
              </a:ext>
            </a:extLst>
          </p:cNvPr>
          <p:cNvSpPr txBox="1"/>
          <p:nvPr/>
        </p:nvSpPr>
        <p:spPr>
          <a:xfrm>
            <a:off x="327377" y="2661111"/>
            <a:ext cx="216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V3 Chemistry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216FB-E5CC-604B-88C1-76EA379576EC}"/>
              </a:ext>
            </a:extLst>
          </p:cNvPr>
          <p:cNvSpPr txBox="1"/>
          <p:nvPr/>
        </p:nvSpPr>
        <p:spPr>
          <a:xfrm>
            <a:off x="3321818" y="4042375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12bp UMI</a:t>
            </a:r>
          </a:p>
        </p:txBody>
      </p:sp>
    </p:spTree>
    <p:extLst>
      <p:ext uri="{BB962C8B-B14F-4D97-AF65-F5344CB8AC3E}">
        <p14:creationId xmlns:p14="http://schemas.microsoft.com/office/powerpoint/2010/main" val="363024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82AB586-BB39-544A-87BF-62EA2C630467}"/>
              </a:ext>
            </a:extLst>
          </p:cNvPr>
          <p:cNvGrpSpPr/>
          <p:nvPr/>
        </p:nvGrpSpPr>
        <p:grpSpPr>
          <a:xfrm>
            <a:off x="2966804" y="2301587"/>
            <a:ext cx="3210392" cy="3098027"/>
            <a:chOff x="1893243" y="1043676"/>
            <a:chExt cx="5208103" cy="502581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FD938B-F540-6148-999B-67E7015A5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3243" y="1043676"/>
              <a:ext cx="5208103" cy="5025819"/>
            </a:xfrm>
            <a:prstGeom prst="rect">
              <a:avLst/>
            </a:prstGeom>
            <a:ln w="69850">
              <a:solidFill>
                <a:schemeClr val="bg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A9A12-90EC-2B4B-A9BD-D5860E1E11A2}"/>
                </a:ext>
              </a:extLst>
            </p:cNvPr>
            <p:cNvSpPr txBox="1"/>
            <p:nvPr/>
          </p:nvSpPr>
          <p:spPr>
            <a:xfrm>
              <a:off x="2212206" y="1085826"/>
              <a:ext cx="2146850" cy="898731"/>
            </a:xfrm>
            <a:prstGeom prst="rect">
              <a:avLst/>
            </a:prstGeom>
            <a:noFill/>
            <a:ln w="698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Comic Sans MS" panose="030F0902030302020204" pitchFamily="66" charset="0"/>
                </a:rPr>
                <a:t>Let’s do bulk RNA-</a:t>
              </a:r>
              <a:r>
                <a:rPr lang="en-US" sz="1500" dirty="0" err="1">
                  <a:latin typeface="Comic Sans MS" panose="030F0902030302020204" pitchFamily="66" charset="0"/>
                </a:rPr>
                <a:t>seq</a:t>
              </a:r>
              <a:r>
                <a:rPr lang="en-US" sz="1500" dirty="0">
                  <a:latin typeface="Comic Sans MS" panose="030F0902030302020204" pitchFamily="66" charset="0"/>
                </a:rPr>
                <a:t>…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623C7D-2016-EB4E-BE81-6050D4DF0C2D}"/>
                </a:ext>
              </a:extLst>
            </p:cNvPr>
            <p:cNvSpPr txBox="1"/>
            <p:nvPr/>
          </p:nvSpPr>
          <p:spPr>
            <a:xfrm>
              <a:off x="4717775" y="1181838"/>
              <a:ext cx="2250464" cy="898731"/>
            </a:xfrm>
            <a:prstGeom prst="rect">
              <a:avLst/>
            </a:prstGeom>
            <a:noFill/>
            <a:ln w="698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Impact" panose="020B0806030902050204" pitchFamily="34" charset="0"/>
                </a:rPr>
                <a:t>Heterogeneity is EVERYWHERE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F1F4385-8E75-C74C-8724-F7DB8B12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Why Sequence Single Cells?</a:t>
            </a:r>
          </a:p>
        </p:txBody>
      </p:sp>
    </p:spTree>
    <p:extLst>
      <p:ext uri="{BB962C8B-B14F-4D97-AF65-F5344CB8AC3E}">
        <p14:creationId xmlns:p14="http://schemas.microsoft.com/office/powerpoint/2010/main" val="225324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603" y="2100404"/>
            <a:ext cx="2309054" cy="45131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Unique Molecular Identifier (UMI)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7116" y="2364245"/>
            <a:ext cx="787651" cy="185822"/>
          </a:xfrm>
          <a:prstGeom prst="rect">
            <a:avLst/>
          </a:prstGeom>
          <a:solidFill>
            <a:srgbClr val="FF8D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84768" y="2364245"/>
            <a:ext cx="552262" cy="1858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8650" y="2328033"/>
            <a:ext cx="260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CCCCCCCCXXXXXXTTTTTTTTTTVN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6498" y="2466532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AAAAAAAAAABN---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IFNgamma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----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7116" y="2964277"/>
            <a:ext cx="787651" cy="185822"/>
          </a:xfrm>
          <a:prstGeom prst="rect">
            <a:avLst/>
          </a:prstGeom>
          <a:solidFill>
            <a:srgbClr val="FF8D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484768" y="2964277"/>
            <a:ext cx="552262" cy="1858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28650" y="2928065"/>
            <a:ext cx="260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CCCCCCCCXXXXXXTTTTTTTTTTVN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6498" y="3066564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AAAAAAAAAABN---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IFNgamma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----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7116" y="3522792"/>
            <a:ext cx="787651" cy="185822"/>
          </a:xfrm>
          <a:prstGeom prst="rect">
            <a:avLst/>
          </a:prstGeom>
          <a:solidFill>
            <a:srgbClr val="FF8D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484768" y="3522792"/>
            <a:ext cx="552262" cy="18582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28650" y="3486580"/>
            <a:ext cx="260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CCCCCCCCXXXXXXTTTTTTTTTTVN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46498" y="3625079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AAAAAAAAAABN---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IFNgamma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----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33913" y="210494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7116" y="1357569"/>
            <a:ext cx="610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~8-10bp sequence incorporated during oligo synthesis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2380" y="2104942"/>
            <a:ext cx="957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Cell barcode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001810" y="4910162"/>
            <a:ext cx="1200237" cy="327024"/>
            <a:chOff x="746261" y="4910162"/>
            <a:chExt cx="412583" cy="327024"/>
          </a:xfrm>
        </p:grpSpPr>
        <p:grpSp>
          <p:nvGrpSpPr>
            <p:cNvPr id="37" name="Group 36"/>
            <p:cNvGrpSpPr/>
            <p:nvPr/>
          </p:nvGrpSpPr>
          <p:grpSpPr>
            <a:xfrm>
              <a:off x="746261" y="4910162"/>
              <a:ext cx="412583" cy="57218"/>
              <a:chOff x="746261" y="4445033"/>
              <a:chExt cx="1339914" cy="185822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46261" y="4445033"/>
                <a:ext cx="787651" cy="185822"/>
              </a:xfrm>
              <a:prstGeom prst="rect">
                <a:avLst/>
              </a:prstGeom>
              <a:solidFill>
                <a:srgbClr val="FF8D8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533913" y="4445033"/>
                <a:ext cx="552262" cy="18582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46261" y="5045065"/>
              <a:ext cx="412583" cy="57218"/>
              <a:chOff x="746261" y="5045065"/>
              <a:chExt cx="1339914" cy="185822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46261" y="5045065"/>
                <a:ext cx="787651" cy="185822"/>
              </a:xfrm>
              <a:prstGeom prst="rect">
                <a:avLst/>
              </a:prstGeom>
              <a:solidFill>
                <a:srgbClr val="FF8D8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533913" y="5045065"/>
                <a:ext cx="552262" cy="18582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46261" y="5179968"/>
              <a:ext cx="412583" cy="57218"/>
              <a:chOff x="746261" y="5603580"/>
              <a:chExt cx="1339914" cy="185822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46261" y="5603580"/>
                <a:ext cx="787651" cy="185822"/>
              </a:xfrm>
              <a:prstGeom prst="rect">
                <a:avLst/>
              </a:prstGeom>
              <a:solidFill>
                <a:srgbClr val="FF8D8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533913" y="5603580"/>
                <a:ext cx="552262" cy="1858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1139156" y="4594320"/>
            <a:ext cx="877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Before PCR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2999823" y="4633163"/>
            <a:ext cx="781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After PCR</a:t>
            </a:r>
            <a:endParaRPr lang="en-US" sz="1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2805634" y="4910162"/>
            <a:ext cx="1200237" cy="57218"/>
            <a:chOff x="746261" y="4445033"/>
            <a:chExt cx="1339914" cy="185822"/>
          </a:xfrm>
        </p:grpSpPr>
        <p:sp>
          <p:nvSpPr>
            <p:cNvPr id="51" name="Rectangle 50"/>
            <p:cNvSpPr/>
            <p:nvPr/>
          </p:nvSpPr>
          <p:spPr>
            <a:xfrm>
              <a:off x="746261" y="4445033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533913" y="4445033"/>
              <a:ext cx="552262" cy="1858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05634" y="5045065"/>
            <a:ext cx="1200237" cy="57218"/>
            <a:chOff x="746261" y="5045065"/>
            <a:chExt cx="1339914" cy="185822"/>
          </a:xfrm>
        </p:grpSpPr>
        <p:sp>
          <p:nvSpPr>
            <p:cNvPr id="49" name="Rectangle 48"/>
            <p:cNvSpPr/>
            <p:nvPr/>
          </p:nvSpPr>
          <p:spPr>
            <a:xfrm>
              <a:off x="746261" y="5045065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33913" y="5045065"/>
              <a:ext cx="552262" cy="1858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05634" y="5511605"/>
            <a:ext cx="1200237" cy="57218"/>
            <a:chOff x="746261" y="5603580"/>
            <a:chExt cx="1339914" cy="185822"/>
          </a:xfrm>
        </p:grpSpPr>
        <p:sp>
          <p:nvSpPr>
            <p:cNvPr id="47" name="Rectangle 46"/>
            <p:cNvSpPr/>
            <p:nvPr/>
          </p:nvSpPr>
          <p:spPr>
            <a:xfrm>
              <a:off x="746261" y="5603580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33913" y="5603580"/>
              <a:ext cx="552262" cy="1858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805634" y="5664005"/>
            <a:ext cx="1200237" cy="57218"/>
            <a:chOff x="746261" y="5603580"/>
            <a:chExt cx="1339914" cy="185822"/>
          </a:xfrm>
        </p:grpSpPr>
        <p:sp>
          <p:nvSpPr>
            <p:cNvPr id="54" name="Rectangle 53"/>
            <p:cNvSpPr/>
            <p:nvPr/>
          </p:nvSpPr>
          <p:spPr>
            <a:xfrm>
              <a:off x="746261" y="5603580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533913" y="5603580"/>
              <a:ext cx="552262" cy="1858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805634" y="5816405"/>
            <a:ext cx="1200237" cy="57218"/>
            <a:chOff x="746261" y="5603580"/>
            <a:chExt cx="1339914" cy="185822"/>
          </a:xfrm>
        </p:grpSpPr>
        <p:sp>
          <p:nvSpPr>
            <p:cNvPr id="57" name="Rectangle 56"/>
            <p:cNvSpPr/>
            <p:nvPr/>
          </p:nvSpPr>
          <p:spPr>
            <a:xfrm>
              <a:off x="746261" y="5603580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533913" y="5603580"/>
              <a:ext cx="552262" cy="1858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805634" y="5968805"/>
            <a:ext cx="1200237" cy="57218"/>
            <a:chOff x="746261" y="5603580"/>
            <a:chExt cx="1339914" cy="185822"/>
          </a:xfrm>
        </p:grpSpPr>
        <p:sp>
          <p:nvSpPr>
            <p:cNvPr id="60" name="Rectangle 59"/>
            <p:cNvSpPr/>
            <p:nvPr/>
          </p:nvSpPr>
          <p:spPr>
            <a:xfrm>
              <a:off x="746261" y="5603580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533913" y="5603580"/>
              <a:ext cx="552262" cy="1858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05634" y="6121205"/>
            <a:ext cx="1200237" cy="57218"/>
            <a:chOff x="746261" y="5603580"/>
            <a:chExt cx="1339914" cy="185822"/>
          </a:xfrm>
        </p:grpSpPr>
        <p:sp>
          <p:nvSpPr>
            <p:cNvPr id="63" name="Rectangle 62"/>
            <p:cNvSpPr/>
            <p:nvPr/>
          </p:nvSpPr>
          <p:spPr>
            <a:xfrm>
              <a:off x="746261" y="5603580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533913" y="5603580"/>
              <a:ext cx="552262" cy="1858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05634" y="6273605"/>
            <a:ext cx="1200237" cy="57218"/>
            <a:chOff x="746261" y="5603580"/>
            <a:chExt cx="1339914" cy="185822"/>
          </a:xfrm>
        </p:grpSpPr>
        <p:sp>
          <p:nvSpPr>
            <p:cNvPr id="66" name="Rectangle 65"/>
            <p:cNvSpPr/>
            <p:nvPr/>
          </p:nvSpPr>
          <p:spPr>
            <a:xfrm>
              <a:off x="746261" y="5603580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533913" y="5603580"/>
              <a:ext cx="552262" cy="1858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805634" y="5197465"/>
            <a:ext cx="1200237" cy="57218"/>
            <a:chOff x="746261" y="5045065"/>
            <a:chExt cx="1339914" cy="185822"/>
          </a:xfrm>
        </p:grpSpPr>
        <p:sp>
          <p:nvSpPr>
            <p:cNvPr id="69" name="Rectangle 68"/>
            <p:cNvSpPr/>
            <p:nvPr/>
          </p:nvSpPr>
          <p:spPr>
            <a:xfrm>
              <a:off x="746261" y="5045065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533913" y="5045065"/>
              <a:ext cx="552262" cy="1858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805634" y="5349865"/>
            <a:ext cx="1200237" cy="57218"/>
            <a:chOff x="746261" y="5045065"/>
            <a:chExt cx="1339914" cy="185822"/>
          </a:xfrm>
        </p:grpSpPr>
        <p:sp>
          <p:nvSpPr>
            <p:cNvPr id="72" name="Rectangle 71"/>
            <p:cNvSpPr/>
            <p:nvPr/>
          </p:nvSpPr>
          <p:spPr>
            <a:xfrm>
              <a:off x="746261" y="5045065"/>
              <a:ext cx="787651" cy="185822"/>
            </a:xfrm>
            <a:prstGeom prst="rect">
              <a:avLst/>
            </a:prstGeom>
            <a:solidFill>
              <a:srgbClr val="FF8D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533913" y="5045065"/>
              <a:ext cx="552262" cy="1858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934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25" y="2580902"/>
            <a:ext cx="8227575" cy="3067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4D00-6544-F244-8791-523279540873}"/>
              </a:ext>
            </a:extLst>
          </p:cNvPr>
          <p:cNvSpPr txBox="1"/>
          <p:nvPr/>
        </p:nvSpPr>
        <p:spPr>
          <a:xfrm>
            <a:off x="1041578" y="1210093"/>
            <a:ext cx="7060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Cellranger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+mj-lt"/>
              </a:rPr>
              <a:t>Count</a:t>
            </a:r>
            <a:r>
              <a:rPr lang="en-US" sz="2400" dirty="0">
                <a:latin typeface="+mj-lt"/>
              </a:rPr>
              <a:t> pipeline:   </a:t>
            </a:r>
            <a:r>
              <a:rPr lang="en-US" sz="2400" dirty="0">
                <a:latin typeface="+mj-lt"/>
                <a:hlinkClick r:id="rId3"/>
              </a:rPr>
              <a:t>10X Genomics support page</a:t>
            </a:r>
            <a:endParaRPr lang="en-US" sz="2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26DFD-563B-274F-A656-A8060D2393AA}"/>
              </a:ext>
            </a:extLst>
          </p:cNvPr>
          <p:cNvSpPr txBox="1"/>
          <p:nvPr/>
        </p:nvSpPr>
        <p:spPr>
          <a:xfrm>
            <a:off x="1264204" y="371837"/>
            <a:ext cx="6516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+mj-lt"/>
              </a:rPr>
              <a:t>Mapping and Transcript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4184149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6C62-9AC3-8341-8687-8C17AD16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Digital Gene Expression, Not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C00B2-0D50-1248-8FD0-F0B88B687C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875" y="2466975"/>
            <a:ext cx="5143500" cy="974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F2AFD-A76D-B044-A7D1-59E76375A208}"/>
              </a:ext>
            </a:extLst>
          </p:cNvPr>
          <p:cNvSpPr txBox="1"/>
          <p:nvPr/>
        </p:nvSpPr>
        <p:spPr>
          <a:xfrm>
            <a:off x="256220" y="2596379"/>
            <a:ext cx="321806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“Deep” Single Cell Libraries</a:t>
            </a:r>
          </a:p>
          <a:p>
            <a:pPr algn="ctr"/>
            <a:r>
              <a:rPr lang="en-US" dirty="0"/>
              <a:t>Well-based, </a:t>
            </a:r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 dirty="0" err="1"/>
              <a:t>SmartSeq</a:t>
            </a:r>
            <a:endParaRPr lang="en-US" dirty="0"/>
          </a:p>
          <a:p>
            <a:pPr algn="ctr"/>
            <a:r>
              <a:rPr lang="en-US" dirty="0" err="1"/>
              <a:t>Fluidigm</a:t>
            </a:r>
            <a:r>
              <a:rPr lang="en-US" dirty="0"/>
              <a:t> C1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A6109F-3699-D049-A0D0-BAC192D1CDB7}"/>
              </a:ext>
            </a:extLst>
          </p:cNvPr>
          <p:cNvGrpSpPr/>
          <p:nvPr/>
        </p:nvGrpSpPr>
        <p:grpSpPr>
          <a:xfrm>
            <a:off x="3571875" y="4552950"/>
            <a:ext cx="5143500" cy="469565"/>
            <a:chOff x="4305300" y="4927600"/>
            <a:chExt cx="6858000" cy="6260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1B3475-3C87-E44C-B6E3-1EB559554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5300" y="5245100"/>
              <a:ext cx="6858000" cy="30858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8F6A9A4-3A4F-2247-A36F-89B37299F83A}"/>
                </a:ext>
              </a:extLst>
            </p:cNvPr>
            <p:cNvCxnSpPr/>
            <p:nvPr/>
          </p:nvCxnSpPr>
          <p:spPr>
            <a:xfrm>
              <a:off x="10515600" y="5232400"/>
              <a:ext cx="546100" cy="0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A60D16B-268F-DD45-89F5-7F79E3FE6F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99700" y="5067300"/>
              <a:ext cx="762000" cy="0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BEF91F9-0FE6-314F-AF4B-54A9A959B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0" y="4927600"/>
              <a:ext cx="546100" cy="0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99CC02-12B6-874D-899D-FB078EB9D449}"/>
              </a:ext>
            </a:extLst>
          </p:cNvPr>
          <p:cNvSpPr txBox="1"/>
          <p:nvPr/>
        </p:nvSpPr>
        <p:spPr>
          <a:xfrm>
            <a:off x="136961" y="4179370"/>
            <a:ext cx="345658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Droplet – Based DGE libraries</a:t>
            </a:r>
          </a:p>
          <a:p>
            <a:pPr algn="ctr"/>
            <a:r>
              <a:rPr lang="en-US" dirty="0"/>
              <a:t>Drop-</a:t>
            </a:r>
            <a:r>
              <a:rPr lang="en-US" dirty="0" err="1"/>
              <a:t>Seq</a:t>
            </a:r>
            <a:br>
              <a:rPr lang="en-US" dirty="0"/>
            </a:br>
            <a:r>
              <a:rPr lang="en-US" dirty="0"/>
              <a:t>10X Genomics</a:t>
            </a:r>
          </a:p>
          <a:p>
            <a:pPr algn="ctr"/>
            <a:r>
              <a:rPr lang="en-US" dirty="0" err="1"/>
              <a:t>Seq</a:t>
            </a:r>
            <a:r>
              <a:rPr lang="en-US" dirty="0"/>
              <a:t>-Well</a:t>
            </a:r>
          </a:p>
        </p:txBody>
      </p:sp>
    </p:spTree>
    <p:extLst>
      <p:ext uri="{BB962C8B-B14F-4D97-AF65-F5344CB8AC3E}">
        <p14:creationId xmlns:p14="http://schemas.microsoft.com/office/powerpoint/2010/main" val="881141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F55C-A3A3-DF4A-8120-D503A9675A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294" y="1872927"/>
            <a:ext cx="2690395" cy="19195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10A27D-4DA2-6F44-8C16-1330AC5D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9828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How Deeply Should I Sequence?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13123-1E0D-EC45-9CC2-A25E7A4B20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916" y="2020562"/>
            <a:ext cx="2682686" cy="18347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2F2017-0984-E44E-98F4-871E496EC94A}"/>
              </a:ext>
            </a:extLst>
          </p:cNvPr>
          <p:cNvSpPr/>
          <p:nvPr/>
        </p:nvSpPr>
        <p:spPr>
          <a:xfrm>
            <a:off x="2938447" y="2297981"/>
            <a:ext cx="396044" cy="131983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3C46A-77A4-D54F-A409-6B580C7E337E}"/>
              </a:ext>
            </a:extLst>
          </p:cNvPr>
          <p:cNvSpPr/>
          <p:nvPr/>
        </p:nvSpPr>
        <p:spPr>
          <a:xfrm>
            <a:off x="6047368" y="2297981"/>
            <a:ext cx="396044" cy="131983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D944E-AA47-FC4E-A296-6F471CAAD9E4}"/>
              </a:ext>
            </a:extLst>
          </p:cNvPr>
          <p:cNvSpPr txBox="1"/>
          <p:nvPr/>
        </p:nvSpPr>
        <p:spPr>
          <a:xfrm>
            <a:off x="458391" y="2260969"/>
            <a:ext cx="1268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Human PBMC</a:t>
            </a:r>
          </a:p>
          <a:p>
            <a:pPr algn="ctr"/>
            <a:endParaRPr lang="en-US" sz="1350" b="1" dirty="0"/>
          </a:p>
          <a:p>
            <a:pPr algn="ctr"/>
            <a:r>
              <a:rPr lang="en-US" sz="1350" b="1" dirty="0"/>
              <a:t>Subsampled Library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A1920D5-B72E-9945-A9E1-A87C78FC70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554" y="4053812"/>
            <a:ext cx="7319797" cy="18342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54B194-F3C6-F549-B6FF-31B251BFDAAC}"/>
              </a:ext>
            </a:extLst>
          </p:cNvPr>
          <p:cNvSpPr txBox="1"/>
          <p:nvPr/>
        </p:nvSpPr>
        <p:spPr>
          <a:xfrm>
            <a:off x="1755766" y="3990975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500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74E196-70C3-434A-B32D-9EE1A6FF9942}"/>
              </a:ext>
            </a:extLst>
          </p:cNvPr>
          <p:cNvSpPr txBox="1"/>
          <p:nvPr/>
        </p:nvSpPr>
        <p:spPr>
          <a:xfrm>
            <a:off x="3266630" y="3990975"/>
            <a:ext cx="580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5,000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E9C5B7-4B8A-2F49-88D7-F76CCDC1FE98}"/>
              </a:ext>
            </a:extLst>
          </p:cNvPr>
          <p:cNvSpPr txBox="1"/>
          <p:nvPr/>
        </p:nvSpPr>
        <p:spPr>
          <a:xfrm>
            <a:off x="4679689" y="3990975"/>
            <a:ext cx="6687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25,000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9D4247-EE5F-1340-9E68-D95E663BB9B1}"/>
              </a:ext>
            </a:extLst>
          </p:cNvPr>
          <p:cNvSpPr txBox="1"/>
          <p:nvPr/>
        </p:nvSpPr>
        <p:spPr>
          <a:xfrm>
            <a:off x="6243245" y="3990975"/>
            <a:ext cx="6687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86,503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03BD3-946A-3840-9440-4D7C95A1C349}"/>
              </a:ext>
            </a:extLst>
          </p:cNvPr>
          <p:cNvSpPr txBox="1"/>
          <p:nvPr/>
        </p:nvSpPr>
        <p:spPr>
          <a:xfrm>
            <a:off x="353069" y="3783226"/>
            <a:ext cx="10088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50" dirty="0"/>
              <a:t>Median</a:t>
            </a:r>
          </a:p>
          <a:p>
            <a:pPr algn="r"/>
            <a:r>
              <a:rPr lang="en-US" sz="1350" dirty="0"/>
              <a:t>Reads / Cell</a:t>
            </a:r>
          </a:p>
        </p:txBody>
      </p:sp>
    </p:spTree>
    <p:extLst>
      <p:ext uri="{BB962C8B-B14F-4D97-AF65-F5344CB8AC3E}">
        <p14:creationId xmlns:p14="http://schemas.microsoft.com/office/powerpoint/2010/main" val="395845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63F71-6EC9-6544-8EC4-D44B6CE5B8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34461" y="2448657"/>
            <a:ext cx="3811815" cy="3045320"/>
          </a:xfrm>
          <a:prstGeom prst="rect">
            <a:avLst/>
          </a:prstGeom>
          <a:ln>
            <a:solidFill>
              <a:srgbClr val="D67F45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739E4-FB65-EF4C-99AC-9CAAD96B8E48}"/>
              </a:ext>
            </a:extLst>
          </p:cNvPr>
          <p:cNvSpPr txBox="1"/>
          <p:nvPr/>
        </p:nvSpPr>
        <p:spPr>
          <a:xfrm>
            <a:off x="2273770" y="5931506"/>
            <a:ext cx="67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7F45"/>
                </a:solidFill>
              </a:rPr>
              <a:t>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1DF05-3AD0-1740-B49D-8F8C11C2868B}"/>
              </a:ext>
            </a:extLst>
          </p:cNvPr>
          <p:cNvSpPr txBox="1"/>
          <p:nvPr/>
        </p:nvSpPr>
        <p:spPr>
          <a:xfrm rot="16200000">
            <a:off x="537993" y="3958399"/>
            <a:ext cx="84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67F45"/>
                </a:solidFill>
              </a:rPr>
              <a:t>Genes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893858-757D-3A4A-BA6D-DB8743C4816F}"/>
              </a:ext>
            </a:extLst>
          </p:cNvPr>
          <p:cNvSpPr txBox="1">
            <a:spLocks/>
          </p:cNvSpPr>
          <p:nvPr/>
        </p:nvSpPr>
        <p:spPr>
          <a:xfrm>
            <a:off x="1160391" y="1690690"/>
            <a:ext cx="2999841" cy="399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Gene-Cell Sparse Matrix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83141E-3D86-204A-9446-5E319A6C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Sparse sampling of gene expression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B1DC09-C332-E748-8697-EB324F23F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727344"/>
              </p:ext>
            </p:extLst>
          </p:nvPr>
        </p:nvGraphicFramePr>
        <p:xfrm>
          <a:off x="4593894" y="2270881"/>
          <a:ext cx="3921456" cy="290204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07152">
                  <a:extLst>
                    <a:ext uri="{9D8B030D-6E8A-4147-A177-3AD203B41FA5}">
                      <a16:colId xmlns:a16="http://schemas.microsoft.com/office/drawing/2014/main" val="1111208753"/>
                    </a:ext>
                  </a:extLst>
                </a:gridCol>
                <a:gridCol w="1307152">
                  <a:extLst>
                    <a:ext uri="{9D8B030D-6E8A-4147-A177-3AD203B41FA5}">
                      <a16:colId xmlns:a16="http://schemas.microsoft.com/office/drawing/2014/main" val="1446391658"/>
                    </a:ext>
                  </a:extLst>
                </a:gridCol>
                <a:gridCol w="1307152">
                  <a:extLst>
                    <a:ext uri="{9D8B030D-6E8A-4147-A177-3AD203B41FA5}">
                      <a16:colId xmlns:a16="http://schemas.microsoft.com/office/drawing/2014/main" val="3818366030"/>
                    </a:ext>
                  </a:extLst>
                </a:gridCol>
              </a:tblGrid>
              <a:tr h="725511">
                <a:tc>
                  <a:txBody>
                    <a:bodyPr/>
                    <a:lstStyle/>
                    <a:p>
                      <a:r>
                        <a:rPr lang="en-US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 Wealth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14275"/>
                  </a:ext>
                </a:extLst>
              </a:tr>
              <a:tr h="725511">
                <a:tc>
                  <a:txBody>
                    <a:bodyPr/>
                    <a:lstStyle/>
                    <a:p>
                      <a:r>
                        <a:rPr lang="en-US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1303"/>
                  </a:ext>
                </a:extLst>
              </a:tr>
              <a:tr h="725511"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57153"/>
                  </a:ext>
                </a:extLst>
              </a:tr>
              <a:tr h="725511"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70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283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200026"/>
            <a:ext cx="7886700" cy="1325563"/>
          </a:xfrm>
        </p:spPr>
        <p:txBody>
          <a:bodyPr/>
          <a:lstStyle/>
          <a:p>
            <a:r>
              <a:rPr lang="en-US" dirty="0"/>
              <a:t>Basic output of </a:t>
            </a:r>
            <a:r>
              <a:rPr lang="en-US" dirty="0" err="1"/>
              <a:t>scRNAseq</a:t>
            </a:r>
            <a:r>
              <a:rPr lang="en-US" dirty="0"/>
              <a:t> pipeline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239DF-5914-9C45-BE13-24F3E6F460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007" y="1279133"/>
            <a:ext cx="3821986" cy="2866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BC9D1-799F-5447-988C-D5AA6DCABA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263" y="4070985"/>
            <a:ext cx="6770670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16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9EC8-E316-3C43-8423-CAE468C5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516"/>
            <a:ext cx="7886700" cy="1325563"/>
          </a:xfrm>
        </p:spPr>
        <p:txBody>
          <a:bodyPr/>
          <a:lstStyle/>
          <a:p>
            <a:r>
              <a:rPr lang="en-US" dirty="0" err="1"/>
              <a:t>Pseudotime</a:t>
            </a:r>
            <a:r>
              <a:rPr lang="en-US" dirty="0"/>
              <a:t> analysis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34E125-F2B4-6945-8703-7910E2D53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0435" y="4147458"/>
            <a:ext cx="2882583" cy="21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9D9C32-1FE4-AD4B-8DB9-BC21EB869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0" y="4023616"/>
            <a:ext cx="4122628" cy="2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FACF829-9F70-D445-B1C3-CD64707C3D4E}"/>
              </a:ext>
            </a:extLst>
          </p:cNvPr>
          <p:cNvSpPr/>
          <p:nvPr/>
        </p:nvSpPr>
        <p:spPr>
          <a:xfrm>
            <a:off x="3699270" y="5094513"/>
            <a:ext cx="380605" cy="45310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0F92B-EBBB-7442-A51B-5873D5BA1A43}"/>
              </a:ext>
            </a:extLst>
          </p:cNvPr>
          <p:cNvSpPr/>
          <p:nvPr/>
        </p:nvSpPr>
        <p:spPr>
          <a:xfrm>
            <a:off x="4659086" y="649287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https://cole-trapnell-lab.github.io/monocle3/docs/installation/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11C9D-B91D-1E44-B025-A31136FB91F5}"/>
              </a:ext>
            </a:extLst>
          </p:cNvPr>
          <p:cNvSpPr txBox="1"/>
          <p:nvPr/>
        </p:nvSpPr>
        <p:spPr>
          <a:xfrm>
            <a:off x="3382862" y="472518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Monocle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BEA2F-0310-A848-863B-B96391CFE1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102796"/>
            <a:ext cx="7782074" cy="29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05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3356-6DFB-0B45-B7F7-A9B2882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Pseudotime</a:t>
            </a:r>
            <a:endParaRPr lang="en-US" dirty="0"/>
          </a:p>
        </p:txBody>
      </p:sp>
      <p:pic>
        <p:nvPicPr>
          <p:cNvPr id="4098" name="Picture 2" descr="Fig. 2">
            <a:extLst>
              <a:ext uri="{FF2B5EF4-FFF2-40B4-BE49-F238E27FC236}">
                <a16:creationId xmlns:a16="http://schemas.microsoft.com/office/drawing/2014/main" id="{0E6AE053-DCA6-D840-BF32-D2FA4E546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023" y="696685"/>
            <a:ext cx="4606986" cy="54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4B6586-1C4C-2F40-9E49-1438B0A23ED6}"/>
              </a:ext>
            </a:extLst>
          </p:cNvPr>
          <p:cNvSpPr/>
          <p:nvPr/>
        </p:nvSpPr>
        <p:spPr>
          <a:xfrm>
            <a:off x="1268866" y="6298362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Saelens</a:t>
            </a:r>
            <a:r>
              <a:rPr lang="en-US" sz="1200" dirty="0"/>
              <a:t>, W., </a:t>
            </a:r>
            <a:r>
              <a:rPr lang="en-US" sz="1200" dirty="0" err="1"/>
              <a:t>Cannoodt</a:t>
            </a:r>
            <a:r>
              <a:rPr lang="en-US" sz="1200" dirty="0"/>
              <a:t>, R., Todorov, H. et al. A comparison of single-cell trajectory inference methods. Nat </a:t>
            </a:r>
            <a:r>
              <a:rPr lang="en-US" sz="1200" dirty="0" err="1"/>
              <a:t>Biotechnol</a:t>
            </a:r>
            <a:r>
              <a:rPr lang="en-US" sz="1200" dirty="0"/>
              <a:t> 37, 547–554 (2019). https://</a:t>
            </a:r>
            <a:r>
              <a:rPr lang="en-US" sz="1200" dirty="0" err="1"/>
              <a:t>doi.org</a:t>
            </a:r>
            <a:r>
              <a:rPr lang="en-US" sz="1200" dirty="0"/>
              <a:t>/10.1038/s41587-019-0071-9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5878E-6A16-4742-9D02-3AAA7CFBE123}"/>
              </a:ext>
            </a:extLst>
          </p:cNvPr>
          <p:cNvSpPr txBox="1"/>
          <p:nvPr/>
        </p:nvSpPr>
        <p:spPr>
          <a:xfrm>
            <a:off x="402772" y="1926771"/>
            <a:ext cx="3679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Dozens of methods developed</a:t>
            </a:r>
          </a:p>
          <a:p>
            <a:endParaRPr lang="en-US" dirty="0"/>
          </a:p>
          <a:p>
            <a:r>
              <a:rPr lang="en-US" dirty="0"/>
              <a:t>Vary in terms of feature selection, dimensionality reduction, tree construction,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2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. 5">
            <a:extLst>
              <a:ext uri="{FF2B5EF4-FFF2-40B4-BE49-F238E27FC236}">
                <a16:creationId xmlns:a16="http://schemas.microsoft.com/office/drawing/2014/main" id="{D46B9D36-0935-FC44-A65F-10E35C00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053" y="1524907"/>
            <a:ext cx="8568947" cy="434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DE765A-F67D-D34D-A892-82279AE12DA0}"/>
              </a:ext>
            </a:extLst>
          </p:cNvPr>
          <p:cNvSpPr/>
          <p:nvPr/>
        </p:nvSpPr>
        <p:spPr>
          <a:xfrm>
            <a:off x="1268866" y="6298362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Saelens</a:t>
            </a:r>
            <a:r>
              <a:rPr lang="en-US" sz="1200" dirty="0"/>
              <a:t>, W., </a:t>
            </a:r>
            <a:r>
              <a:rPr lang="en-US" sz="1200" dirty="0" err="1"/>
              <a:t>Cannoodt</a:t>
            </a:r>
            <a:r>
              <a:rPr lang="en-US" sz="1200" dirty="0"/>
              <a:t>, R., Todorov, H. et al. A comparison of single-cell trajectory inference methods. Nat </a:t>
            </a:r>
            <a:r>
              <a:rPr lang="en-US" sz="1200" dirty="0" err="1"/>
              <a:t>Biotechnol</a:t>
            </a:r>
            <a:r>
              <a:rPr lang="en-US" sz="1200" dirty="0"/>
              <a:t> 37, 547–554 (2019). https://</a:t>
            </a:r>
            <a:r>
              <a:rPr lang="en-US" sz="1200" dirty="0" err="1"/>
              <a:t>doi.org</a:t>
            </a:r>
            <a:r>
              <a:rPr lang="en-US" sz="1200" dirty="0"/>
              <a:t>/10.1038/s41587-019-0071-9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BB03CE-E886-4D47-B736-E023CC306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err="1"/>
              <a:t>Pseudotime</a:t>
            </a:r>
            <a:r>
              <a:rPr lang="en-US" dirty="0"/>
              <a:t> – </a:t>
            </a:r>
            <a:r>
              <a:rPr lang="en-US" sz="3600" dirty="0"/>
              <a:t>which method to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31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D5BC3D-39BB-9840-937F-30F5898C88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804230"/>
            <a:ext cx="2292917" cy="189849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444EE-0F72-E649-BC90-CF3C7EE6F846}"/>
              </a:ext>
            </a:extLst>
          </p:cNvPr>
          <p:cNvGrpSpPr/>
          <p:nvPr/>
        </p:nvGrpSpPr>
        <p:grpSpPr>
          <a:xfrm>
            <a:off x="7070326" y="1804230"/>
            <a:ext cx="1605338" cy="1921095"/>
            <a:chOff x="7050498" y="380143"/>
            <a:chExt cx="2432549" cy="29110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5E16C2-155E-2C4F-9E85-7EB3CB3A5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0498" y="496585"/>
              <a:ext cx="2432549" cy="27945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715305-2908-D04D-9549-67EBABA4C02B}"/>
                </a:ext>
              </a:extLst>
            </p:cNvPr>
            <p:cNvSpPr/>
            <p:nvPr/>
          </p:nvSpPr>
          <p:spPr>
            <a:xfrm>
              <a:off x="7119991" y="380143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5E5368-7E33-5843-9BE7-9376045588A7}"/>
              </a:ext>
            </a:extLst>
          </p:cNvPr>
          <p:cNvGrpSpPr/>
          <p:nvPr/>
        </p:nvGrpSpPr>
        <p:grpSpPr>
          <a:xfrm>
            <a:off x="4498756" y="3725325"/>
            <a:ext cx="4302455" cy="2066871"/>
            <a:chOff x="2836270" y="3726094"/>
            <a:chExt cx="6519460" cy="31319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9F48B0-88C2-064E-A922-FA26D6162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36270" y="3726094"/>
              <a:ext cx="6519460" cy="31319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FD2ED1-D7C4-C24B-A931-409B9CF04813}"/>
                </a:ext>
              </a:extLst>
            </p:cNvPr>
            <p:cNvSpPr/>
            <p:nvPr/>
          </p:nvSpPr>
          <p:spPr>
            <a:xfrm>
              <a:off x="5979897" y="374835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D929D1-4028-1E46-9075-FC8C8CE532CD}"/>
                </a:ext>
              </a:extLst>
            </p:cNvPr>
            <p:cNvSpPr/>
            <p:nvPr/>
          </p:nvSpPr>
          <p:spPr>
            <a:xfrm>
              <a:off x="2836270" y="372609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983EFAB-E872-324C-A346-F85ADDFEF521}"/>
              </a:ext>
            </a:extLst>
          </p:cNvPr>
          <p:cNvSpPr txBox="1"/>
          <p:nvPr/>
        </p:nvSpPr>
        <p:spPr>
          <a:xfrm>
            <a:off x="7158519" y="5670394"/>
            <a:ext cx="18277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Le </a:t>
            </a:r>
            <a:r>
              <a:rPr lang="en-US" sz="1050" dirty="0" err="1"/>
              <a:t>Manno</a:t>
            </a:r>
            <a:r>
              <a:rPr lang="en-US" sz="1050" dirty="0"/>
              <a:t> et al. (2018) </a:t>
            </a:r>
            <a:r>
              <a:rPr lang="en-US" sz="1050" i="1" dirty="0"/>
              <a:t>Nature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97A1F6-C17F-F247-B180-E59D2E3BD846}"/>
              </a:ext>
            </a:extLst>
          </p:cNvPr>
          <p:cNvSpPr txBox="1"/>
          <p:nvPr/>
        </p:nvSpPr>
        <p:spPr>
          <a:xfrm>
            <a:off x="278454" y="1884742"/>
            <a:ext cx="41908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Estimates rates of change in mRNA levels by modeling nascent RNA synthesis</a:t>
            </a:r>
          </a:p>
          <a:p>
            <a:endParaRPr lang="en-US" sz="2000" dirty="0"/>
          </a:p>
          <a:p>
            <a:r>
              <a:rPr lang="en-US" sz="2000" dirty="0"/>
              <a:t>Quantifies spliced / </a:t>
            </a:r>
            <a:r>
              <a:rPr lang="en-US" sz="2000" dirty="0" err="1"/>
              <a:t>unspliced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Models dynamics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CAVEATS</a:t>
            </a:r>
            <a:r>
              <a:rPr lang="en-US" sz="2000" dirty="0"/>
              <a:t>:  Gene annotations</a:t>
            </a:r>
          </a:p>
          <a:p>
            <a:r>
              <a:rPr lang="en-US" sz="2000" dirty="0"/>
              <a:t>	Cryptic exons</a:t>
            </a:r>
          </a:p>
          <a:p>
            <a:r>
              <a:rPr lang="en-US" sz="2000" dirty="0"/>
              <a:t>	unannotated intronic genes</a:t>
            </a:r>
          </a:p>
          <a:p>
            <a:r>
              <a:rPr lang="en-US" sz="2000" dirty="0"/>
              <a:t>	repetitive elements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01520B-493C-8C40-B12E-F7508517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54" y="334610"/>
            <a:ext cx="7886700" cy="99417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RNA Velocity</a:t>
            </a:r>
          </a:p>
        </p:txBody>
      </p:sp>
    </p:spTree>
    <p:extLst>
      <p:ext uri="{BB962C8B-B14F-4D97-AF65-F5344CB8AC3E}">
        <p14:creationId xmlns:p14="http://schemas.microsoft.com/office/powerpoint/2010/main" val="352444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317500"/>
            <a:ext cx="8661400" cy="165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2131169"/>
            <a:ext cx="2097011" cy="2087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715" y="4425589"/>
            <a:ext cx="2208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Microinjection of cDNA synthesis reagents directly into single neurons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299" y="1968500"/>
            <a:ext cx="3186643" cy="4690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47" y="2104688"/>
            <a:ext cx="3124553" cy="21408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44362" y="4317868"/>
            <a:ext cx="2208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Southern Blot</a:t>
            </a:r>
          </a:p>
          <a:p>
            <a:pPr algn="ctr"/>
            <a:r>
              <a:rPr lang="en-US" sz="1400" dirty="0"/>
              <a:t>Plasmid standards containing gene of interest</a:t>
            </a:r>
          </a:p>
          <a:p>
            <a:pPr algn="ctr"/>
            <a:r>
              <a:rPr lang="en-US" sz="1400" dirty="0"/>
              <a:t>Probed with </a:t>
            </a:r>
            <a:r>
              <a:rPr lang="en-US" sz="1400" dirty="0" err="1"/>
              <a:t>aRNA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A1742-1FE9-F44D-8344-37D4D04ED1B1}"/>
              </a:ext>
            </a:extLst>
          </p:cNvPr>
          <p:cNvSpPr txBox="1"/>
          <p:nvPr/>
        </p:nvSpPr>
        <p:spPr>
          <a:xfrm>
            <a:off x="6941917" y="5655044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D67F45"/>
                </a:solidFill>
              </a:rPr>
              <a:t>1992</a:t>
            </a:r>
          </a:p>
        </p:txBody>
      </p:sp>
    </p:spTree>
    <p:extLst>
      <p:ext uri="{BB962C8B-B14F-4D97-AF65-F5344CB8AC3E}">
        <p14:creationId xmlns:p14="http://schemas.microsoft.com/office/powerpoint/2010/main" val="890447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856DD4-7C34-2247-8634-C8C916D5CCB8}"/>
              </a:ext>
            </a:extLst>
          </p:cNvPr>
          <p:cNvGrpSpPr/>
          <p:nvPr/>
        </p:nvGrpSpPr>
        <p:grpSpPr>
          <a:xfrm>
            <a:off x="1126389" y="3828777"/>
            <a:ext cx="3684731" cy="2029841"/>
            <a:chOff x="4056366" y="3962036"/>
            <a:chExt cx="4912974" cy="2706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D0F21-B01A-8B4C-B238-D5C6A657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6366" y="4055884"/>
              <a:ext cx="4912974" cy="261260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C7612E-0A57-EE4E-9A48-953CA0433C26}"/>
                </a:ext>
              </a:extLst>
            </p:cNvPr>
            <p:cNvSpPr/>
            <p:nvPr/>
          </p:nvSpPr>
          <p:spPr>
            <a:xfrm>
              <a:off x="4056366" y="3962036"/>
              <a:ext cx="328772" cy="50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311B0-18E5-F843-B231-7BADCC5A3F8A}"/>
              </a:ext>
            </a:extLst>
          </p:cNvPr>
          <p:cNvGrpSpPr/>
          <p:nvPr/>
        </p:nvGrpSpPr>
        <p:grpSpPr>
          <a:xfrm>
            <a:off x="1209783" y="1751655"/>
            <a:ext cx="5956442" cy="2139580"/>
            <a:chOff x="1613043" y="1192540"/>
            <a:chExt cx="7941923" cy="28527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B72C7-B120-4F4C-916F-20D3FB90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3043" y="1360980"/>
              <a:ext cx="7941923" cy="268433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90756E-524B-8547-90AF-7D8D2C31CE00}"/>
                </a:ext>
              </a:extLst>
            </p:cNvPr>
            <p:cNvSpPr/>
            <p:nvPr/>
          </p:nvSpPr>
          <p:spPr>
            <a:xfrm>
              <a:off x="1613043" y="1192540"/>
              <a:ext cx="328772" cy="50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8B0131-C77F-8F4D-B94A-B1A81988A9AB}"/>
                </a:ext>
              </a:extLst>
            </p:cNvPr>
            <p:cNvSpPr/>
            <p:nvPr/>
          </p:nvSpPr>
          <p:spPr>
            <a:xfrm>
              <a:off x="4991529" y="1218373"/>
              <a:ext cx="328772" cy="50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6C90C5-1457-834C-9521-F9A4119E0FD2}"/>
                </a:ext>
              </a:extLst>
            </p:cNvPr>
            <p:cNvSpPr/>
            <p:nvPr/>
          </p:nvSpPr>
          <p:spPr>
            <a:xfrm>
              <a:off x="7273247" y="1329861"/>
              <a:ext cx="328772" cy="503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3DEE5F-AF29-DC4B-874A-81C259B243C9}"/>
              </a:ext>
            </a:extLst>
          </p:cNvPr>
          <p:cNvSpPr txBox="1"/>
          <p:nvPr/>
        </p:nvSpPr>
        <p:spPr>
          <a:xfrm>
            <a:off x="450112" y="1735522"/>
            <a:ext cx="3547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Bulk </a:t>
            </a:r>
            <a:r>
              <a:rPr lang="en-US" sz="1350" dirty="0" err="1"/>
              <a:t>RNAseq</a:t>
            </a:r>
            <a:r>
              <a:rPr lang="en-US" sz="1350" dirty="0"/>
              <a:t> from mouse circadian rhythm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2D2AA3-72BA-2540-A3FE-F8E3CE4D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0042" y="3712028"/>
            <a:ext cx="3229718" cy="314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70B957-2F7D-2D47-979C-B88108F2B4B5}"/>
              </a:ext>
            </a:extLst>
          </p:cNvPr>
          <p:cNvSpPr txBox="1">
            <a:spLocks/>
          </p:cNvSpPr>
          <p:nvPr/>
        </p:nvSpPr>
        <p:spPr>
          <a:xfrm>
            <a:off x="278454" y="33461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accent6"/>
                </a:solidFill>
              </a:rPr>
              <a:t>RNA Velocity</a:t>
            </a:r>
            <a:endParaRPr lang="en-US" sz="5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37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94D696-14BB-C441-AB7C-94EB6B8DE8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6111" y="1326307"/>
            <a:ext cx="2289509" cy="2214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9F315-0BBD-FA41-B3E9-534C1EDC6458}"/>
              </a:ext>
            </a:extLst>
          </p:cNvPr>
          <p:cNvSpPr txBox="1"/>
          <p:nvPr/>
        </p:nvSpPr>
        <p:spPr>
          <a:xfrm>
            <a:off x="1445622" y="2932701"/>
            <a:ext cx="18252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C00000"/>
                </a:solidFill>
              </a:rPr>
              <a:t>Myofibroblasts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8C81F-B182-3341-B994-07AF9FCDAB97}"/>
              </a:ext>
            </a:extLst>
          </p:cNvPr>
          <p:cNvSpPr txBox="1"/>
          <p:nvPr/>
        </p:nvSpPr>
        <p:spPr>
          <a:xfrm>
            <a:off x="506385" y="1490972"/>
            <a:ext cx="174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rgbClr val="18A569"/>
                </a:solidFill>
              </a:rPr>
              <a:t>Inflammatory</a:t>
            </a:r>
          </a:p>
          <a:p>
            <a:pPr algn="r"/>
            <a:r>
              <a:rPr lang="en-US" sz="2100" dirty="0">
                <a:solidFill>
                  <a:srgbClr val="18A569"/>
                </a:solidFill>
              </a:rPr>
              <a:t>Fibroblasts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40419-8B2C-374B-9B3D-E17259B8FEC3}"/>
              </a:ext>
            </a:extLst>
          </p:cNvPr>
          <p:cNvSpPr txBox="1"/>
          <p:nvPr/>
        </p:nvSpPr>
        <p:spPr>
          <a:xfrm>
            <a:off x="4418013" y="2519304"/>
            <a:ext cx="161733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7C14"/>
                </a:solidFill>
              </a:rPr>
              <a:t>Antigen Presenting Fibroblasts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C0D74-E9A4-7B48-8E14-9482BE30F0B6}"/>
              </a:ext>
            </a:extLst>
          </p:cNvPr>
          <p:cNvSpPr txBox="1"/>
          <p:nvPr/>
        </p:nvSpPr>
        <p:spPr>
          <a:xfrm>
            <a:off x="3189050" y="1914788"/>
            <a:ext cx="22342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117DBB"/>
                </a:solidFill>
              </a:rPr>
              <a:t>Resting Fibroblasts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DE9E8F-F28D-B841-808B-00311DDB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40" y="121759"/>
            <a:ext cx="8100121" cy="1325563"/>
          </a:xfrm>
        </p:spPr>
        <p:txBody>
          <a:bodyPr>
            <a:normAutofit/>
          </a:bodyPr>
          <a:lstStyle/>
          <a:p>
            <a:r>
              <a:rPr lang="en-US" sz="2800" dirty="0"/>
              <a:t>Inferring Differentiation Trajectories from RNA Velocity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E5D476-8DD3-0C45-8CD5-8663C67052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29" y="3736900"/>
            <a:ext cx="5192303" cy="2764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ACCB3E-F40F-0A47-8D83-4FBC23D230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486" y="1016545"/>
            <a:ext cx="2036619" cy="2046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428E9C-5095-7341-A584-A1F70D3AED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5427" y="3074089"/>
            <a:ext cx="2036618" cy="2046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ED1D88-6CA3-0047-948E-A97B20CEC9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5754" y="4818364"/>
            <a:ext cx="1963017" cy="20461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767DE6-4B99-544E-B568-B980A1C8B195}"/>
              </a:ext>
            </a:extLst>
          </p:cNvPr>
          <p:cNvSpPr/>
          <p:nvPr/>
        </p:nvSpPr>
        <p:spPr>
          <a:xfrm>
            <a:off x="6551427" y="1027907"/>
            <a:ext cx="2368129" cy="55391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805B5D-FD8C-DF41-B365-FA15E739D68F}"/>
              </a:ext>
            </a:extLst>
          </p:cNvPr>
          <p:cNvCxnSpPr/>
          <p:nvPr/>
        </p:nvCxnSpPr>
        <p:spPr>
          <a:xfrm>
            <a:off x="6644486" y="3062727"/>
            <a:ext cx="22075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54531D-F293-E749-92F2-808082706F2B}"/>
              </a:ext>
            </a:extLst>
          </p:cNvPr>
          <p:cNvCxnSpPr/>
          <p:nvPr/>
        </p:nvCxnSpPr>
        <p:spPr>
          <a:xfrm>
            <a:off x="6644486" y="4791527"/>
            <a:ext cx="22075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30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0486-83CC-6144-9BE9-8E3343C3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35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6"/>
                </a:solidFill>
              </a:rPr>
              <a:t>SCENIC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80E7-48DF-444D-BD7E-A684D52F0C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570" y="1995576"/>
            <a:ext cx="2460569" cy="41811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F80E4E-D721-5B4D-BFEA-DE4767F867FF}"/>
              </a:ext>
            </a:extLst>
          </p:cNvPr>
          <p:cNvSpPr/>
          <p:nvPr/>
        </p:nvSpPr>
        <p:spPr>
          <a:xfrm>
            <a:off x="1408079" y="6604084"/>
            <a:ext cx="7296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/>
              <a:t>Aibar</a:t>
            </a:r>
            <a:r>
              <a:rPr lang="en-US" sz="1050" dirty="0"/>
              <a:t> et al. (2017) </a:t>
            </a:r>
            <a:r>
              <a:rPr lang="en-US" sz="1050" i="1" dirty="0"/>
              <a:t>Nature Methods.</a:t>
            </a:r>
            <a:r>
              <a:rPr lang="en-US" sz="1050" dirty="0"/>
              <a:t> SCENIC: single-cell regulatory network inference and clustering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67983-42E9-744E-A4F8-E681D1DAE4AE}"/>
              </a:ext>
            </a:extLst>
          </p:cNvPr>
          <p:cNvSpPr/>
          <p:nvPr/>
        </p:nvSpPr>
        <p:spPr>
          <a:xfrm>
            <a:off x="2746493" y="708785"/>
            <a:ext cx="5957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+mj-lt"/>
              </a:rPr>
              <a:t>single-cell regulatory network inference and 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1643D-1313-BD4B-8827-6EB3AD7885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6895" y="1901031"/>
            <a:ext cx="3526769" cy="4312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B01A9-3A89-7845-9534-BD54BBB1B722}"/>
              </a:ext>
            </a:extLst>
          </p:cNvPr>
          <p:cNvSpPr txBox="1"/>
          <p:nvPr/>
        </p:nvSpPr>
        <p:spPr>
          <a:xfrm>
            <a:off x="145598" y="2249030"/>
            <a:ext cx="2600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Gene Co-expression network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Motif search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Regulon activity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C39496F-C4F3-734F-B97F-1068EE7EC9E5}"/>
              </a:ext>
            </a:extLst>
          </p:cNvPr>
          <p:cNvSpPr/>
          <p:nvPr/>
        </p:nvSpPr>
        <p:spPr>
          <a:xfrm rot="5400000">
            <a:off x="1255678" y="3385753"/>
            <a:ext cx="304800" cy="33519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D79447C-8D1B-EC40-85DB-174BD95B1D60}"/>
              </a:ext>
            </a:extLst>
          </p:cNvPr>
          <p:cNvSpPr/>
          <p:nvPr/>
        </p:nvSpPr>
        <p:spPr>
          <a:xfrm rot="5400000">
            <a:off x="1255678" y="4258961"/>
            <a:ext cx="304800" cy="33519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AFFAC-686C-4148-9BBC-5EB7CA7D71F1}"/>
              </a:ext>
            </a:extLst>
          </p:cNvPr>
          <p:cNvSpPr/>
          <p:nvPr/>
        </p:nvSpPr>
        <p:spPr>
          <a:xfrm>
            <a:off x="354207" y="1447045"/>
            <a:ext cx="5699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Transcription Factor Activity Inference</a:t>
            </a:r>
          </a:p>
        </p:txBody>
      </p:sp>
    </p:spTree>
    <p:extLst>
      <p:ext uri="{BB962C8B-B14F-4D97-AF65-F5344CB8AC3E}">
        <p14:creationId xmlns:p14="http://schemas.microsoft.com/office/powerpoint/2010/main" val="4018317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A10900-23A6-B249-8033-0C0AD531F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430" y="1139991"/>
            <a:ext cx="2783474" cy="46131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9283A6-8DF7-3948-A2D6-41A40F85288B}"/>
              </a:ext>
            </a:extLst>
          </p:cNvPr>
          <p:cNvSpPr/>
          <p:nvPr/>
        </p:nvSpPr>
        <p:spPr>
          <a:xfrm>
            <a:off x="7384312" y="5322925"/>
            <a:ext cx="297712" cy="409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DE36F-32DC-9F4E-B574-B02A9FF7A56F}"/>
              </a:ext>
            </a:extLst>
          </p:cNvPr>
          <p:cNvSpPr txBox="1"/>
          <p:nvPr/>
        </p:nvSpPr>
        <p:spPr>
          <a:xfrm>
            <a:off x="7306516" y="5285712"/>
            <a:ext cx="48763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Treat_1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6EB4C-A6E6-7E4B-898B-6879A0846BB1}"/>
              </a:ext>
            </a:extLst>
          </p:cNvPr>
          <p:cNvSpPr txBox="1"/>
          <p:nvPr/>
        </p:nvSpPr>
        <p:spPr>
          <a:xfrm>
            <a:off x="7304567" y="5435268"/>
            <a:ext cx="48763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Treat_2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BE66E-1797-D047-9734-EAE3DDA1F598}"/>
              </a:ext>
            </a:extLst>
          </p:cNvPr>
          <p:cNvSpPr txBox="1"/>
          <p:nvPr/>
        </p:nvSpPr>
        <p:spPr>
          <a:xfrm>
            <a:off x="7302618" y="5568453"/>
            <a:ext cx="48763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Treat_3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E15DD3-7DF4-EE43-B0B9-DF435AF1AB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568" y="1988635"/>
            <a:ext cx="3167861" cy="25690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B81658-3737-6445-BB3B-71DE3A7DD8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600" y="2029186"/>
            <a:ext cx="2476719" cy="2569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0172EF-6EC0-8B4E-B558-3F955CDF2A1D}"/>
              </a:ext>
            </a:extLst>
          </p:cNvPr>
          <p:cNvSpPr txBox="1"/>
          <p:nvPr/>
        </p:nvSpPr>
        <p:spPr>
          <a:xfrm>
            <a:off x="260431" y="538100"/>
            <a:ext cx="653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accent6"/>
                </a:solidFill>
                <a:latin typeface="+mj-lt"/>
              </a:rPr>
              <a:t>scRNAseq</a:t>
            </a:r>
            <a:r>
              <a:rPr lang="en-US" sz="3600" dirty="0">
                <a:latin typeface="+mj-lt"/>
              </a:rPr>
              <a:t> is a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poor</a:t>
            </a:r>
            <a:r>
              <a:rPr lang="en-US" sz="3600" dirty="0">
                <a:latin typeface="+mj-lt"/>
              </a:rPr>
              <a:t> cytometry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55F73-9634-1244-ADC9-B13503D76554}"/>
              </a:ext>
            </a:extLst>
          </p:cNvPr>
          <p:cNvSpPr txBox="1"/>
          <p:nvPr/>
        </p:nvSpPr>
        <p:spPr>
          <a:xfrm>
            <a:off x="730495" y="4968288"/>
            <a:ext cx="5592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Unreliable – highly sensitive to conditions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Low throughput</a:t>
            </a:r>
          </a:p>
        </p:txBody>
      </p:sp>
    </p:spTree>
    <p:extLst>
      <p:ext uri="{BB962C8B-B14F-4D97-AF65-F5344CB8AC3E}">
        <p14:creationId xmlns:p14="http://schemas.microsoft.com/office/powerpoint/2010/main" val="884978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990A-ADD1-0B43-9D32-759AE3B7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Blind 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93AF-DF7C-D34B-A36D-AF6BF2EAA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2226469"/>
            <a:ext cx="7886700" cy="39633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cell types might be missed</a:t>
            </a:r>
          </a:p>
          <a:p>
            <a:pPr lvl="1"/>
            <a:r>
              <a:rPr lang="en-US" dirty="0"/>
              <a:t>Low mRNA count – filtered from matrix</a:t>
            </a:r>
          </a:p>
          <a:p>
            <a:pPr lvl="2"/>
            <a:r>
              <a:rPr lang="en-US" dirty="0"/>
              <a:t>Early 10X Genomics Software (v2)</a:t>
            </a:r>
          </a:p>
          <a:p>
            <a:pPr lvl="2"/>
            <a:r>
              <a:rPr lang="en-US" dirty="0"/>
              <a:t>Defaulted to exclude lots of lymphocytes</a:t>
            </a:r>
          </a:p>
          <a:p>
            <a:pPr lvl="1"/>
            <a:r>
              <a:rPr lang="en-US" dirty="0"/>
              <a:t>Hard to dissociate from tissue</a:t>
            </a:r>
          </a:p>
          <a:p>
            <a:pPr lvl="2"/>
            <a:r>
              <a:rPr lang="en-US" dirty="0"/>
              <a:t>Fibroblasts </a:t>
            </a:r>
          </a:p>
          <a:p>
            <a:pPr lvl="1"/>
            <a:r>
              <a:rPr lang="en-US" dirty="0"/>
              <a:t>Cells might die quickly during prep</a:t>
            </a:r>
          </a:p>
          <a:p>
            <a:pPr lvl="2"/>
            <a:r>
              <a:rPr lang="en-US" dirty="0"/>
              <a:t>Stem cells </a:t>
            </a:r>
          </a:p>
          <a:p>
            <a:pPr lvl="1"/>
            <a:r>
              <a:rPr lang="en-US" dirty="0"/>
              <a:t>Fragile:  (Acinar cells, Plasma cells)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RNAse</a:t>
            </a:r>
            <a:r>
              <a:rPr lang="en-US" dirty="0"/>
              <a:t> / protease content (Acinar, Neutrophils)</a:t>
            </a:r>
          </a:p>
          <a:p>
            <a:pPr lvl="2"/>
            <a:r>
              <a:rPr lang="en-US" dirty="0"/>
              <a:t>Peripheral blood neutrophils especially!!!</a:t>
            </a:r>
          </a:p>
          <a:p>
            <a:pPr lvl="1"/>
            <a:r>
              <a:rPr lang="en-US" dirty="0"/>
              <a:t>Doublets / </a:t>
            </a:r>
            <a:r>
              <a:rPr lang="en-US" dirty="0" err="1"/>
              <a:t>Multiplets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EA29C-5CDE-B343-8D84-93245E3E6D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960776" y="1253822"/>
            <a:ext cx="2437589" cy="198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78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E959-24FD-6146-A598-C5B8C2AC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64" y="253671"/>
            <a:ext cx="7886700" cy="99417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/>
                </a:solidFill>
              </a:rPr>
              <a:t>Doublets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4E654-7BAF-BA44-B499-20B59260EB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624" y="2507908"/>
            <a:ext cx="2091087" cy="166197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6F71853-62A9-1047-ADA7-778049478A92}"/>
              </a:ext>
            </a:extLst>
          </p:cNvPr>
          <p:cNvGrpSpPr/>
          <p:nvPr/>
        </p:nvGrpSpPr>
        <p:grpSpPr>
          <a:xfrm>
            <a:off x="3851007" y="2507908"/>
            <a:ext cx="2380879" cy="1605134"/>
            <a:chOff x="979854" y="1364761"/>
            <a:chExt cx="6200532" cy="4180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6D2743-AFE7-924E-B67B-F5156C925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854" y="1364761"/>
              <a:ext cx="6200532" cy="4180255"/>
            </a:xfrm>
            <a:prstGeom prst="rect">
              <a:avLst/>
            </a:prstGeom>
          </p:spPr>
        </p:pic>
        <p:sp>
          <p:nvSpPr>
            <p:cNvPr id="6" name="Round Single Corner Rectangle 5">
              <a:extLst>
                <a:ext uri="{FF2B5EF4-FFF2-40B4-BE49-F238E27FC236}">
                  <a16:creationId xmlns:a16="http://schemas.microsoft.com/office/drawing/2014/main" id="{D802266D-0B28-684E-8967-FB84DA15F787}"/>
                </a:ext>
              </a:extLst>
            </p:cNvPr>
            <p:cNvSpPr/>
            <p:nvPr/>
          </p:nvSpPr>
          <p:spPr>
            <a:xfrm>
              <a:off x="1172308" y="1690688"/>
              <a:ext cx="586154" cy="513250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905D26-97FB-2148-BFBF-0581670BF092}"/>
              </a:ext>
            </a:extLst>
          </p:cNvPr>
          <p:cNvSpPr txBox="1"/>
          <p:nvPr/>
        </p:nvSpPr>
        <p:spPr>
          <a:xfrm>
            <a:off x="6728680" y="6453127"/>
            <a:ext cx="21786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Wolock</a:t>
            </a:r>
            <a:r>
              <a:rPr lang="en-US" sz="1350" dirty="0"/>
              <a:t> et al.  (2018) </a:t>
            </a:r>
            <a:r>
              <a:rPr lang="en-US" sz="1350" dirty="0" err="1"/>
              <a:t>bioRxiv</a:t>
            </a:r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65801-4C5B-5843-B2F4-0BC3378067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484" y="4460159"/>
            <a:ext cx="4523979" cy="19560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6A7764-5C6B-B049-9F57-222FD40449E9}"/>
              </a:ext>
            </a:extLst>
          </p:cNvPr>
          <p:cNvSpPr/>
          <p:nvPr/>
        </p:nvSpPr>
        <p:spPr>
          <a:xfrm>
            <a:off x="194310" y="3628850"/>
            <a:ext cx="3545245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366D6"/>
                </a:solidFill>
                <a:latin typeface="-apple-system"/>
                <a:hlinkClick r:id="rId5"/>
              </a:rPr>
              <a:t>DoubletFinder</a:t>
            </a:r>
            <a:r>
              <a:rPr lang="en-US" sz="1350" dirty="0">
                <a:solidFill>
                  <a:srgbClr val="24292E"/>
                </a:solidFill>
                <a:latin typeface="-apple-system"/>
              </a:rPr>
              <a:t> - [R] - 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Doublet detection in single-cell RNA sequencing data using artificial nearest neighbors. </a:t>
            </a:r>
            <a:r>
              <a:rPr lang="en-US" sz="1050" dirty="0">
                <a:solidFill>
                  <a:srgbClr val="0366D6"/>
                </a:solidFill>
                <a:latin typeface="-apple-system"/>
                <a:hlinkClick r:id="rId6"/>
              </a:rPr>
              <a:t>BioRxiv</a:t>
            </a:r>
            <a:endParaRPr lang="en-US" sz="1500" dirty="0">
              <a:solidFill>
                <a:srgbClr val="0366D6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366D6"/>
                </a:solidFill>
                <a:latin typeface="-apple-system"/>
                <a:hlinkClick r:id="rId7"/>
              </a:rPr>
              <a:t>DoubletDecon</a:t>
            </a:r>
            <a:r>
              <a:rPr lang="en-US" sz="1350" dirty="0">
                <a:solidFill>
                  <a:srgbClr val="24292E"/>
                </a:solidFill>
                <a:latin typeface="-apple-system"/>
              </a:rPr>
              <a:t> - [R] - 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Cell-State Aware Removal of Single-Cell RNA-</a:t>
            </a:r>
            <a:r>
              <a:rPr lang="en-US" sz="1050" dirty="0" err="1">
                <a:solidFill>
                  <a:srgbClr val="24292E"/>
                </a:solidFill>
                <a:latin typeface="-apple-system"/>
              </a:rPr>
              <a:t>Seq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 Doublets. [</a:t>
            </a:r>
            <a:r>
              <a:rPr lang="en-US" sz="1050" dirty="0" err="1">
                <a:solidFill>
                  <a:srgbClr val="24292E"/>
                </a:solidFill>
                <a:latin typeface="-apple-system"/>
              </a:rPr>
              <a:t>BioRxiv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](</a:t>
            </a:r>
            <a:r>
              <a:rPr lang="en-US" sz="1050" dirty="0" err="1">
                <a:solidFill>
                  <a:srgbClr val="24292E"/>
                </a:solidFill>
                <a:latin typeface="-apple-system"/>
              </a:rPr>
              <a:t>DoubletDecon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: Cell-State Aware Removal of Single-Cell RNA-</a:t>
            </a:r>
            <a:r>
              <a:rPr lang="en-US" sz="1050" dirty="0" err="1">
                <a:solidFill>
                  <a:srgbClr val="24292E"/>
                </a:solidFill>
                <a:latin typeface="-apple-system"/>
              </a:rPr>
              <a:t>Seq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 Doublets)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366D6"/>
                </a:solidFill>
                <a:latin typeface="-apple-system"/>
                <a:hlinkClick r:id="rId8"/>
              </a:rPr>
              <a:t>DoubletDetection</a:t>
            </a:r>
            <a:r>
              <a:rPr lang="en-US" sz="1350" dirty="0">
                <a:solidFill>
                  <a:srgbClr val="24292E"/>
                </a:solidFill>
                <a:latin typeface="-apple-system"/>
              </a:rPr>
              <a:t> - [R, Python] - 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A Python3 package to detect doublets (technical errors) in single-cell RNA-</a:t>
            </a:r>
            <a:r>
              <a:rPr lang="en-US" sz="1050" dirty="0" err="1">
                <a:solidFill>
                  <a:srgbClr val="24292E"/>
                </a:solidFill>
                <a:latin typeface="-apple-system"/>
              </a:rPr>
              <a:t>seq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 count matrices. An </a:t>
            </a:r>
            <a:r>
              <a:rPr lang="en-US" sz="1050" dirty="0">
                <a:solidFill>
                  <a:srgbClr val="0366D6"/>
                </a:solidFill>
                <a:latin typeface="-apple-system"/>
                <a:hlinkClick r:id="rId9"/>
              </a:rPr>
              <a:t>R implementation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 is in development.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366D6"/>
                </a:solidFill>
                <a:latin typeface="-apple-system"/>
                <a:hlinkClick r:id="rId10"/>
              </a:rPr>
              <a:t>Scrublet</a:t>
            </a:r>
            <a:r>
              <a:rPr lang="en-US" sz="1350" dirty="0">
                <a:solidFill>
                  <a:srgbClr val="24292E"/>
                </a:solidFill>
                <a:latin typeface="-apple-system"/>
              </a:rPr>
              <a:t> - [Python] - </a:t>
            </a:r>
            <a:r>
              <a:rPr lang="en-US" sz="1050" dirty="0">
                <a:solidFill>
                  <a:srgbClr val="24292E"/>
                </a:solidFill>
                <a:latin typeface="-apple-system"/>
              </a:rPr>
              <a:t>Computational identification of cell doublets in single-cell transcriptomic data. </a:t>
            </a:r>
            <a:r>
              <a:rPr lang="en-US" sz="1050" dirty="0">
                <a:solidFill>
                  <a:srgbClr val="0366D6"/>
                </a:solidFill>
                <a:latin typeface="-apple-system"/>
                <a:hlinkClick r:id="rId11"/>
              </a:rPr>
              <a:t>BioRxiv</a:t>
            </a:r>
            <a:endParaRPr lang="en-US" sz="135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D6848D-6B2E-744C-A3FE-95D8899A19E1}"/>
              </a:ext>
            </a:extLst>
          </p:cNvPr>
          <p:cNvSpPr txBox="1"/>
          <p:nvPr/>
        </p:nvSpPr>
        <p:spPr>
          <a:xfrm>
            <a:off x="5393983" y="1947679"/>
            <a:ext cx="1466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6"/>
                </a:solidFill>
              </a:rPr>
              <a:t>Scrublet</a:t>
            </a:r>
            <a:endParaRPr lang="en-US" sz="3000" dirty="0">
              <a:solidFill>
                <a:schemeClr val="accent6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559C6C-CE15-AA4E-A092-56CF3C499887}"/>
              </a:ext>
            </a:extLst>
          </p:cNvPr>
          <p:cNvSpPr/>
          <p:nvPr/>
        </p:nvSpPr>
        <p:spPr>
          <a:xfrm>
            <a:off x="852172" y="1352705"/>
            <a:ext cx="1876445" cy="187644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19000"/>
                </a:schemeClr>
              </a:gs>
              <a:gs pos="74000">
                <a:schemeClr val="accent1">
                  <a:lumMod val="45000"/>
                  <a:lumOff val="55000"/>
                  <a:alpha val="3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1273F7-CFCC-0045-B6A2-544F226D3F92}"/>
              </a:ext>
            </a:extLst>
          </p:cNvPr>
          <p:cNvSpPr/>
          <p:nvPr/>
        </p:nvSpPr>
        <p:spPr>
          <a:xfrm>
            <a:off x="1167158" y="1739028"/>
            <a:ext cx="605273" cy="60527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E0A7AC-5C28-744D-8372-32FC6AE60F2B}"/>
              </a:ext>
            </a:extLst>
          </p:cNvPr>
          <p:cNvGrpSpPr/>
          <p:nvPr/>
        </p:nvGrpSpPr>
        <p:grpSpPr>
          <a:xfrm>
            <a:off x="1821817" y="2068443"/>
            <a:ext cx="932450" cy="521190"/>
            <a:chOff x="4454769" y="751918"/>
            <a:chExt cx="668216" cy="373497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5B2555B1-F5B0-424C-B984-3493E2BB0B26}"/>
                </a:ext>
              </a:extLst>
            </p:cNvPr>
            <p:cNvSpPr/>
            <p:nvPr/>
          </p:nvSpPr>
          <p:spPr>
            <a:xfrm>
              <a:off x="4454769" y="751918"/>
              <a:ext cx="668216" cy="37349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5FBA26-16DC-CF4B-A97E-F8070BEF81EB}"/>
                </a:ext>
              </a:extLst>
            </p:cNvPr>
            <p:cNvSpPr/>
            <p:nvPr/>
          </p:nvSpPr>
          <p:spPr>
            <a:xfrm>
              <a:off x="4671646" y="816189"/>
              <a:ext cx="211015" cy="2445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C12FCA-5C98-F94A-9531-F44CE035E496}"/>
              </a:ext>
            </a:extLst>
          </p:cNvPr>
          <p:cNvGrpSpPr/>
          <p:nvPr/>
        </p:nvGrpSpPr>
        <p:grpSpPr>
          <a:xfrm>
            <a:off x="1117771" y="2566660"/>
            <a:ext cx="932450" cy="521190"/>
            <a:chOff x="3690376" y="1139095"/>
            <a:chExt cx="668216" cy="373497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C6F76366-0558-5A4D-B920-A6023DD60BDE}"/>
                </a:ext>
              </a:extLst>
            </p:cNvPr>
            <p:cNvSpPr/>
            <p:nvPr/>
          </p:nvSpPr>
          <p:spPr>
            <a:xfrm>
              <a:off x="3690376" y="1139095"/>
              <a:ext cx="668216" cy="373497"/>
            </a:xfrm>
            <a:prstGeom prst="cloud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E0E227-EE06-C54F-80C3-4EC387C7E84A}"/>
                </a:ext>
              </a:extLst>
            </p:cNvPr>
            <p:cNvSpPr/>
            <p:nvPr/>
          </p:nvSpPr>
          <p:spPr>
            <a:xfrm>
              <a:off x="3907253" y="1203366"/>
              <a:ext cx="211015" cy="24454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6FF855-62C9-284F-87AC-544ACDD4EE29}"/>
              </a:ext>
            </a:extLst>
          </p:cNvPr>
          <p:cNvSpPr txBox="1"/>
          <p:nvPr/>
        </p:nvSpPr>
        <p:spPr>
          <a:xfrm>
            <a:off x="210972" y="1508195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Bead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5E618-EDF7-5843-9366-47CF0DBAE490}"/>
              </a:ext>
            </a:extLst>
          </p:cNvPr>
          <p:cNvSpPr txBox="1"/>
          <p:nvPr/>
        </p:nvSpPr>
        <p:spPr>
          <a:xfrm>
            <a:off x="2728617" y="1890567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Cell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87785D-0D1D-3B4B-A3F5-9748A4808643}"/>
              </a:ext>
            </a:extLst>
          </p:cNvPr>
          <p:cNvSpPr txBox="1"/>
          <p:nvPr/>
        </p:nvSpPr>
        <p:spPr>
          <a:xfrm>
            <a:off x="297338" y="2878664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Cell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6FE88-0A81-BC4D-A08C-FACBB8A2D1EB}"/>
              </a:ext>
            </a:extLst>
          </p:cNvPr>
          <p:cNvSpPr txBox="1"/>
          <p:nvPr/>
        </p:nvSpPr>
        <p:spPr>
          <a:xfrm>
            <a:off x="4073349" y="368433"/>
            <a:ext cx="4475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Proportional to concentration of cell suspension</a:t>
            </a:r>
          </a:p>
        </p:txBody>
      </p:sp>
    </p:spTree>
    <p:extLst>
      <p:ext uri="{BB962C8B-B14F-4D97-AF65-F5344CB8AC3E}">
        <p14:creationId xmlns:p14="http://schemas.microsoft.com/office/powerpoint/2010/main" val="2606821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3D89F-F8B2-6C4E-8FBB-EB942C1A5B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6481" y="2671582"/>
            <a:ext cx="1982103" cy="2200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EC045-D5A9-C74B-BCD4-A404279ACE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917" y="2671582"/>
            <a:ext cx="1977271" cy="2200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EA24B-2562-5849-92BE-D956C38092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6877" y="2671582"/>
            <a:ext cx="1979271" cy="22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9F0D6-029D-A842-90A1-62DF7F4ADF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4441" y="2671582"/>
            <a:ext cx="1980314" cy="2200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63245D-024D-9548-AD2D-37EEB3CB3CD5}"/>
              </a:ext>
            </a:extLst>
          </p:cNvPr>
          <p:cNvSpPr txBox="1"/>
          <p:nvPr/>
        </p:nvSpPr>
        <p:spPr>
          <a:xfrm>
            <a:off x="628650" y="2262682"/>
            <a:ext cx="14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72C5"/>
                </a:solidFill>
              </a:rPr>
              <a:t>Library Depth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821B-8909-9346-B5D8-CF7932345DD9}"/>
              </a:ext>
            </a:extLst>
          </p:cNvPr>
          <p:cNvSpPr txBox="1"/>
          <p:nvPr/>
        </p:nvSpPr>
        <p:spPr>
          <a:xfrm>
            <a:off x="2734348" y="226268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CAD41"/>
                </a:solidFill>
              </a:rPr>
              <a:t>Cell Viability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07A754-9945-4A42-9181-3DE968C24DEB}"/>
              </a:ext>
            </a:extLst>
          </p:cNvPr>
          <p:cNvSpPr txBox="1"/>
          <p:nvPr/>
        </p:nvSpPr>
        <p:spPr>
          <a:xfrm>
            <a:off x="4417131" y="2262680"/>
            <a:ext cx="220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421"/>
                </a:solidFill>
              </a:rPr>
              <a:t>Dissociation Artifacts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A3017-C2E8-C240-B02E-49CC4590B60F}"/>
              </a:ext>
            </a:extLst>
          </p:cNvPr>
          <p:cNvSpPr txBox="1"/>
          <p:nvPr/>
        </p:nvSpPr>
        <p:spPr>
          <a:xfrm>
            <a:off x="7009934" y="2262680"/>
            <a:ext cx="134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905"/>
                </a:solidFill>
              </a:rPr>
              <a:t>Cycling Cells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A04215-BC0F-A942-B79A-2F63AB62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/>
              <a:t>Sources of 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1620011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and study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351" y="1592317"/>
            <a:ext cx="5831305" cy="41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61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3B2C-D116-EF40-8124-284714095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7721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Multiplexing Using Natural Genetic Variation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57ED2-9446-254C-8B6F-E23CFCAD7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571404"/>
            <a:ext cx="5880100" cy="499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83BFA-DFE3-F54F-A9B1-6197B71A37D6}"/>
              </a:ext>
            </a:extLst>
          </p:cNvPr>
          <p:cNvSpPr txBox="1"/>
          <p:nvPr/>
        </p:nvSpPr>
        <p:spPr>
          <a:xfrm>
            <a:off x="628650" y="994124"/>
            <a:ext cx="1574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D67F45"/>
                </a:solidFill>
                <a:latin typeface="+mj-lt"/>
              </a:rPr>
              <a:t>Demuxlet</a:t>
            </a:r>
            <a:endParaRPr lang="en-US" sz="2800" dirty="0">
              <a:solidFill>
                <a:srgbClr val="D67F45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2140D-0F45-C94F-A5AA-916EF1BED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94" y="6562504"/>
            <a:ext cx="2730500" cy="25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330160-A70E-8D41-9DBE-22E23FEC07A5}"/>
              </a:ext>
            </a:extLst>
          </p:cNvPr>
          <p:cNvSpPr txBox="1"/>
          <p:nvPr/>
        </p:nvSpPr>
        <p:spPr>
          <a:xfrm>
            <a:off x="7819948" y="6166883"/>
            <a:ext cx="1168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Jimmie Ye lab</a:t>
            </a:r>
          </a:p>
        </p:txBody>
      </p:sp>
    </p:spTree>
    <p:extLst>
      <p:ext uri="{BB962C8B-B14F-4D97-AF65-F5344CB8AC3E}">
        <p14:creationId xmlns:p14="http://schemas.microsoft.com/office/powerpoint/2010/main" val="1913384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7B5798-642A-E047-AEA3-7EE6403A97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924" y="2458544"/>
            <a:ext cx="2595733" cy="1136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AB505-9F37-8041-8419-80F5B36951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924" y="3670761"/>
            <a:ext cx="2595733" cy="113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333486C-35DE-144E-B193-FCC21C49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Sex – matched</a:t>
            </a:r>
            <a:r>
              <a:rPr lang="en-US" dirty="0"/>
              <a:t> studies are helpful!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6F468-6AEA-FC4D-8D91-6E23AF1722FE}"/>
              </a:ext>
            </a:extLst>
          </p:cNvPr>
          <p:cNvSpPr txBox="1"/>
          <p:nvPr/>
        </p:nvSpPr>
        <p:spPr>
          <a:xfrm>
            <a:off x="141514" y="2534068"/>
            <a:ext cx="3199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Major confounder:  Male / Female</a:t>
            </a:r>
          </a:p>
          <a:p>
            <a:r>
              <a:rPr lang="en-US" sz="1600" dirty="0"/>
              <a:t>	Treatment: Female</a:t>
            </a:r>
            <a:br>
              <a:rPr lang="en-US" sz="1600" dirty="0"/>
            </a:br>
            <a:r>
              <a:rPr lang="en-US" sz="1600" dirty="0"/>
              <a:t>	Control: Male</a:t>
            </a:r>
          </a:p>
          <a:p>
            <a:endParaRPr lang="en-US" sz="1600" dirty="0"/>
          </a:p>
          <a:p>
            <a:r>
              <a:rPr lang="en-US" b="1" dirty="0">
                <a:solidFill>
                  <a:srgbClr val="FF0000"/>
                </a:solidFill>
              </a:rPr>
              <a:t>Consequence:</a:t>
            </a:r>
          </a:p>
          <a:p>
            <a:r>
              <a:rPr lang="en-US" sz="1600" dirty="0"/>
              <a:t>Unsupervised differential gene expression calling will be dominated by sex-specific expression.  No way of separating this variable from the treatment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C85549-0993-4A42-A9E7-BA3E806FCE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5296" y="2472690"/>
            <a:ext cx="1367303" cy="2623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D58356-469D-A042-A462-ECBD55B370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4819" y="2472690"/>
            <a:ext cx="1172751" cy="2623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AAF82-7D34-E342-A639-FD7816D0258B}"/>
              </a:ext>
            </a:extLst>
          </p:cNvPr>
          <p:cNvSpPr txBox="1"/>
          <p:nvPr/>
        </p:nvSpPr>
        <p:spPr>
          <a:xfrm>
            <a:off x="6441251" y="2195691"/>
            <a:ext cx="7060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3BFC9-165A-A14C-8063-D811C9704202}"/>
              </a:ext>
            </a:extLst>
          </p:cNvPr>
          <p:cNvSpPr txBox="1"/>
          <p:nvPr/>
        </p:nvSpPr>
        <p:spPr>
          <a:xfrm>
            <a:off x="7733488" y="2195691"/>
            <a:ext cx="915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304406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DFC635-EE48-AF42-8D30-C2880A2225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04" y="2718459"/>
            <a:ext cx="8511081" cy="2326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14054-E78F-3543-A76D-C3217AA764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10" y="267093"/>
            <a:ext cx="6866313" cy="2326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10EF7-8814-E843-964D-2D78CEA1C947}"/>
              </a:ext>
            </a:extLst>
          </p:cNvPr>
          <p:cNvSpPr txBox="1"/>
          <p:nvPr/>
        </p:nvSpPr>
        <p:spPr>
          <a:xfrm>
            <a:off x="1978076" y="5328458"/>
            <a:ext cx="482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4,113 mouth-pipetted cells!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5D41-066F-9045-B4A7-0BF992EF600B}"/>
              </a:ext>
            </a:extLst>
          </p:cNvPr>
          <p:cNvSpPr txBox="1"/>
          <p:nvPr/>
        </p:nvSpPr>
        <p:spPr>
          <a:xfrm>
            <a:off x="4954386" y="2600093"/>
            <a:ext cx="150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Plate-based STRT-seq</a:t>
            </a:r>
          </a:p>
        </p:txBody>
      </p:sp>
    </p:spTree>
    <p:extLst>
      <p:ext uri="{BB962C8B-B14F-4D97-AF65-F5344CB8AC3E}">
        <p14:creationId xmlns:p14="http://schemas.microsoft.com/office/powerpoint/2010/main" val="117416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5688942-4922-D24D-A807-5064FEE52816}"/>
              </a:ext>
            </a:extLst>
          </p:cNvPr>
          <p:cNvSpPr txBox="1"/>
          <p:nvPr/>
        </p:nvSpPr>
        <p:spPr>
          <a:xfrm>
            <a:off x="162610" y="2834586"/>
            <a:ext cx="2351773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WT and KO mice</a:t>
            </a:r>
          </a:p>
          <a:p>
            <a:endParaRPr lang="en-US" sz="1500" dirty="0"/>
          </a:p>
          <a:p>
            <a:r>
              <a:rPr lang="en-US" sz="1500" dirty="0"/>
              <a:t>Prepared on same day</a:t>
            </a:r>
          </a:p>
          <a:p>
            <a:r>
              <a:rPr lang="en-US" sz="1500" dirty="0"/>
              <a:t>Same colony</a:t>
            </a:r>
          </a:p>
          <a:p>
            <a:r>
              <a:rPr lang="en-US" sz="1500" dirty="0"/>
              <a:t>Same set of hands</a:t>
            </a:r>
          </a:p>
          <a:p>
            <a:endParaRPr lang="en-US" sz="1500" dirty="0"/>
          </a:p>
          <a:p>
            <a:r>
              <a:rPr lang="en-US" sz="1500" dirty="0" err="1"/>
              <a:t>Diffex</a:t>
            </a:r>
            <a:r>
              <a:rPr lang="en-US" sz="1500" dirty="0"/>
              <a:t> dominated by same genes within every cluster</a:t>
            </a:r>
          </a:p>
          <a:p>
            <a:endParaRPr lang="en-US" sz="1500" dirty="0"/>
          </a:p>
          <a:p>
            <a:r>
              <a:rPr lang="en-US" sz="1500" dirty="0"/>
              <a:t>!</a:t>
            </a:r>
            <a:r>
              <a:rPr lang="en-US" sz="1500" u="sng" dirty="0"/>
              <a:t> major batch effect issues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922CD-F49A-E84B-81E8-D9E2AB5E7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967" y="1121629"/>
            <a:ext cx="3459435" cy="953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262B47-C01D-644B-9786-E12C7DB301C8}"/>
              </a:ext>
            </a:extLst>
          </p:cNvPr>
          <p:cNvSpPr txBox="1"/>
          <p:nvPr/>
        </p:nvSpPr>
        <p:spPr>
          <a:xfrm>
            <a:off x="2498453" y="1267932"/>
            <a:ext cx="10774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Myeloid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6B3A6-8BFE-0B4D-811D-B45A2DC8D9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967" y="2210775"/>
            <a:ext cx="3459435" cy="1150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08729-DDC2-4D45-83F4-7C3FE5EB51B5}"/>
              </a:ext>
            </a:extLst>
          </p:cNvPr>
          <p:cNvSpPr txBox="1"/>
          <p:nvPr/>
        </p:nvSpPr>
        <p:spPr>
          <a:xfrm>
            <a:off x="2705149" y="2387020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B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280E1-F747-164C-B6F1-973711557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967" y="3496142"/>
            <a:ext cx="3459435" cy="1150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A9CCE-451A-EE4E-83F2-30AFE09F596B}"/>
              </a:ext>
            </a:extLst>
          </p:cNvPr>
          <p:cNvSpPr txBox="1"/>
          <p:nvPr/>
        </p:nvSpPr>
        <p:spPr>
          <a:xfrm>
            <a:off x="2376934" y="3718873"/>
            <a:ext cx="1200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Epitheilal</a:t>
            </a:r>
            <a:endParaRPr lang="en-US" sz="2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922BE9-8643-254B-BEEF-D62232E13A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967" y="4781508"/>
            <a:ext cx="3459435" cy="115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3B842-9934-0B45-9311-F60F29FAEF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514" y="4714416"/>
            <a:ext cx="849102" cy="891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575F3A-9F64-D341-BD2D-A98A10A3A5C8}"/>
              </a:ext>
            </a:extLst>
          </p:cNvPr>
          <p:cNvSpPr txBox="1"/>
          <p:nvPr/>
        </p:nvSpPr>
        <p:spPr>
          <a:xfrm>
            <a:off x="2826576" y="4992765"/>
            <a:ext cx="7505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T cell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D77AFA-A1E6-0242-B057-D523130492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513" y="1002633"/>
            <a:ext cx="849102" cy="891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17C7A5-5C3F-2E4E-BDA1-1163AA0C035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513" y="2172725"/>
            <a:ext cx="849102" cy="8915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4A376-CFDB-2343-AC04-EDA993C2141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513" y="3400466"/>
            <a:ext cx="849102" cy="89154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9286BDA-3B9F-6F4E-B49D-C78AE6E72AFD}"/>
              </a:ext>
            </a:extLst>
          </p:cNvPr>
          <p:cNvGrpSpPr/>
          <p:nvPr/>
        </p:nvGrpSpPr>
        <p:grpSpPr>
          <a:xfrm>
            <a:off x="8405565" y="1173882"/>
            <a:ext cx="496728" cy="507831"/>
            <a:chOff x="8464921" y="465038"/>
            <a:chExt cx="662305" cy="677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34FFC37-AAC8-7C40-BAAE-17F662127C6A}"/>
                </a:ext>
              </a:extLst>
            </p:cNvPr>
            <p:cNvSpPr txBox="1"/>
            <p:nvPr/>
          </p:nvSpPr>
          <p:spPr>
            <a:xfrm>
              <a:off x="8545442" y="465038"/>
              <a:ext cx="581784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Ctrl</a:t>
              </a:r>
            </a:p>
            <a:p>
              <a:r>
                <a:rPr lang="en-US" sz="1350" dirty="0"/>
                <a:t>KO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16F28F9-EA84-F848-A883-D14FF20AFEE8}"/>
                </a:ext>
              </a:extLst>
            </p:cNvPr>
            <p:cNvSpPr/>
            <p:nvPr/>
          </p:nvSpPr>
          <p:spPr>
            <a:xfrm>
              <a:off x="8464922" y="590438"/>
              <a:ext cx="139629" cy="139629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C2AE3D-8641-6042-90ED-A43450860095}"/>
                </a:ext>
              </a:extLst>
            </p:cNvPr>
            <p:cNvSpPr/>
            <p:nvPr/>
          </p:nvSpPr>
          <p:spPr>
            <a:xfrm>
              <a:off x="8464921" y="880679"/>
              <a:ext cx="139629" cy="139629"/>
            </a:xfrm>
            <a:prstGeom prst="ellipse">
              <a:avLst/>
            </a:prstGeom>
            <a:solidFill>
              <a:srgbClr val="F97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C9243D-2E65-8940-B38D-620B0F5A5485}"/>
              </a:ext>
            </a:extLst>
          </p:cNvPr>
          <p:cNvGrpSpPr/>
          <p:nvPr/>
        </p:nvGrpSpPr>
        <p:grpSpPr>
          <a:xfrm>
            <a:off x="3427479" y="1197324"/>
            <a:ext cx="406419" cy="525337"/>
            <a:chOff x="8062659" y="521571"/>
            <a:chExt cx="541892" cy="7004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05EFFE-DB31-204E-AFB5-18D4C4BFCB96}"/>
                </a:ext>
              </a:extLst>
            </p:cNvPr>
            <p:cNvSpPr txBox="1"/>
            <p:nvPr/>
          </p:nvSpPr>
          <p:spPr>
            <a:xfrm>
              <a:off x="8062659" y="521571"/>
              <a:ext cx="477140" cy="70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38" dirty="0"/>
                <a:t>Ctrl</a:t>
              </a:r>
            </a:p>
            <a:p>
              <a:pPr algn="r"/>
              <a:endParaRPr lang="en-US" sz="938" dirty="0"/>
            </a:p>
            <a:p>
              <a:pPr algn="r"/>
              <a:r>
                <a:rPr lang="en-US" sz="938" dirty="0"/>
                <a:t>KO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0D37AE-CC77-CC49-BA63-CFEE9AB3376F}"/>
                </a:ext>
              </a:extLst>
            </p:cNvPr>
            <p:cNvSpPr/>
            <p:nvPr/>
          </p:nvSpPr>
          <p:spPr>
            <a:xfrm>
              <a:off x="8464922" y="590438"/>
              <a:ext cx="139629" cy="139629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CFFBA9-7019-3D45-962B-4ADAA27DF5FE}"/>
                </a:ext>
              </a:extLst>
            </p:cNvPr>
            <p:cNvSpPr/>
            <p:nvPr/>
          </p:nvSpPr>
          <p:spPr>
            <a:xfrm>
              <a:off x="8464921" y="975770"/>
              <a:ext cx="139629" cy="139629"/>
            </a:xfrm>
            <a:prstGeom prst="ellipse">
              <a:avLst/>
            </a:prstGeom>
            <a:solidFill>
              <a:srgbClr val="F97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9B81EC-E117-7F49-B7D9-07505F1C1FFB}"/>
              </a:ext>
            </a:extLst>
          </p:cNvPr>
          <p:cNvGrpSpPr/>
          <p:nvPr/>
        </p:nvGrpSpPr>
        <p:grpSpPr>
          <a:xfrm>
            <a:off x="3437984" y="2293133"/>
            <a:ext cx="406419" cy="525337"/>
            <a:chOff x="8062659" y="521571"/>
            <a:chExt cx="541892" cy="7004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1CF260-F4ED-B048-9615-F1C719054DDC}"/>
                </a:ext>
              </a:extLst>
            </p:cNvPr>
            <p:cNvSpPr txBox="1"/>
            <p:nvPr/>
          </p:nvSpPr>
          <p:spPr>
            <a:xfrm>
              <a:off x="8062659" y="521571"/>
              <a:ext cx="477140" cy="70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38" dirty="0"/>
                <a:t>Ctrl</a:t>
              </a:r>
            </a:p>
            <a:p>
              <a:pPr algn="r"/>
              <a:endParaRPr lang="en-US" sz="938" dirty="0"/>
            </a:p>
            <a:p>
              <a:pPr algn="r"/>
              <a:r>
                <a:rPr lang="en-US" sz="938" dirty="0"/>
                <a:t>KO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14DCD5-5BCC-7B4E-BD80-749F6F027883}"/>
                </a:ext>
              </a:extLst>
            </p:cNvPr>
            <p:cNvSpPr/>
            <p:nvPr/>
          </p:nvSpPr>
          <p:spPr>
            <a:xfrm>
              <a:off x="8464922" y="590438"/>
              <a:ext cx="139629" cy="139629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A6B0FE6-7A6B-2E47-AFB3-A64580025B3A}"/>
                </a:ext>
              </a:extLst>
            </p:cNvPr>
            <p:cNvSpPr/>
            <p:nvPr/>
          </p:nvSpPr>
          <p:spPr>
            <a:xfrm>
              <a:off x="8464921" y="975770"/>
              <a:ext cx="139629" cy="139629"/>
            </a:xfrm>
            <a:prstGeom prst="ellipse">
              <a:avLst/>
            </a:prstGeom>
            <a:solidFill>
              <a:srgbClr val="F97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20E616-C1DD-5244-848A-ECBF6E815230}"/>
              </a:ext>
            </a:extLst>
          </p:cNvPr>
          <p:cNvGrpSpPr/>
          <p:nvPr/>
        </p:nvGrpSpPr>
        <p:grpSpPr>
          <a:xfrm>
            <a:off x="3437984" y="3580057"/>
            <a:ext cx="406419" cy="525337"/>
            <a:chOff x="8062659" y="521571"/>
            <a:chExt cx="541892" cy="7004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385E09-7AB9-3044-9F59-135F5A884F2C}"/>
                </a:ext>
              </a:extLst>
            </p:cNvPr>
            <p:cNvSpPr txBox="1"/>
            <p:nvPr/>
          </p:nvSpPr>
          <p:spPr>
            <a:xfrm>
              <a:off x="8062659" y="521571"/>
              <a:ext cx="477140" cy="70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38" dirty="0"/>
                <a:t>Ctrl</a:t>
              </a:r>
            </a:p>
            <a:p>
              <a:pPr algn="r"/>
              <a:endParaRPr lang="en-US" sz="938" dirty="0"/>
            </a:p>
            <a:p>
              <a:pPr algn="r"/>
              <a:r>
                <a:rPr lang="en-US" sz="938" dirty="0"/>
                <a:t>KO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F5C7658-F2D4-D945-BCE3-749796A894D0}"/>
                </a:ext>
              </a:extLst>
            </p:cNvPr>
            <p:cNvSpPr/>
            <p:nvPr/>
          </p:nvSpPr>
          <p:spPr>
            <a:xfrm>
              <a:off x="8464922" y="590438"/>
              <a:ext cx="139629" cy="139629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2FB27C-8864-3A41-ADD8-F8B1F0C1CEFC}"/>
                </a:ext>
              </a:extLst>
            </p:cNvPr>
            <p:cNvSpPr/>
            <p:nvPr/>
          </p:nvSpPr>
          <p:spPr>
            <a:xfrm>
              <a:off x="8464921" y="975770"/>
              <a:ext cx="139629" cy="139629"/>
            </a:xfrm>
            <a:prstGeom prst="ellipse">
              <a:avLst/>
            </a:prstGeom>
            <a:solidFill>
              <a:srgbClr val="F97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5D7331-A8E0-D64A-9048-4AD24A69A78C}"/>
              </a:ext>
            </a:extLst>
          </p:cNvPr>
          <p:cNvGrpSpPr/>
          <p:nvPr/>
        </p:nvGrpSpPr>
        <p:grpSpPr>
          <a:xfrm>
            <a:off x="3437983" y="4871510"/>
            <a:ext cx="406419" cy="525337"/>
            <a:chOff x="8062659" y="521571"/>
            <a:chExt cx="541892" cy="7004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65B49-1086-BA43-9810-3344CF148943}"/>
                </a:ext>
              </a:extLst>
            </p:cNvPr>
            <p:cNvSpPr txBox="1"/>
            <p:nvPr/>
          </p:nvSpPr>
          <p:spPr>
            <a:xfrm>
              <a:off x="8062659" y="521571"/>
              <a:ext cx="477140" cy="70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38" dirty="0"/>
                <a:t>Ctrl</a:t>
              </a:r>
            </a:p>
            <a:p>
              <a:pPr algn="r"/>
              <a:endParaRPr lang="en-US" sz="938" dirty="0"/>
            </a:p>
            <a:p>
              <a:pPr algn="r"/>
              <a:r>
                <a:rPr lang="en-US" sz="938" dirty="0"/>
                <a:t>KO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F5A4C6-2226-D247-AAF8-6E9BB934BE95}"/>
                </a:ext>
              </a:extLst>
            </p:cNvPr>
            <p:cNvSpPr/>
            <p:nvPr/>
          </p:nvSpPr>
          <p:spPr>
            <a:xfrm>
              <a:off x="8464922" y="590438"/>
              <a:ext cx="139629" cy="139629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C3C31A9-498D-994B-A515-5442F2D03AD4}"/>
                </a:ext>
              </a:extLst>
            </p:cNvPr>
            <p:cNvSpPr/>
            <p:nvPr/>
          </p:nvSpPr>
          <p:spPr>
            <a:xfrm>
              <a:off x="8464921" y="975770"/>
              <a:ext cx="139629" cy="139629"/>
            </a:xfrm>
            <a:prstGeom prst="ellipse">
              <a:avLst/>
            </a:prstGeom>
            <a:solidFill>
              <a:srgbClr val="F97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EF770E-0E25-DA47-8BC6-F5A3EC045134}"/>
              </a:ext>
            </a:extLst>
          </p:cNvPr>
          <p:cNvGrpSpPr/>
          <p:nvPr/>
        </p:nvGrpSpPr>
        <p:grpSpPr>
          <a:xfrm>
            <a:off x="8405565" y="2376120"/>
            <a:ext cx="496728" cy="507831"/>
            <a:chOff x="8464921" y="465038"/>
            <a:chExt cx="662305" cy="67710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F81D44-95F7-FF4A-B5C3-821512E7AC57}"/>
                </a:ext>
              </a:extLst>
            </p:cNvPr>
            <p:cNvSpPr txBox="1"/>
            <p:nvPr/>
          </p:nvSpPr>
          <p:spPr>
            <a:xfrm>
              <a:off x="8545442" y="465038"/>
              <a:ext cx="581784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Ctrl</a:t>
              </a:r>
            </a:p>
            <a:p>
              <a:r>
                <a:rPr lang="en-US" sz="1350" dirty="0"/>
                <a:t>KO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A27A27F-38AA-B345-A677-AD1378092C18}"/>
                </a:ext>
              </a:extLst>
            </p:cNvPr>
            <p:cNvSpPr/>
            <p:nvPr/>
          </p:nvSpPr>
          <p:spPr>
            <a:xfrm>
              <a:off x="8464922" y="590438"/>
              <a:ext cx="139629" cy="139629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0B6F5D7-CE88-A74D-AD22-DABF9F3EA0BF}"/>
                </a:ext>
              </a:extLst>
            </p:cNvPr>
            <p:cNvSpPr/>
            <p:nvPr/>
          </p:nvSpPr>
          <p:spPr>
            <a:xfrm>
              <a:off x="8464921" y="880679"/>
              <a:ext cx="139629" cy="139629"/>
            </a:xfrm>
            <a:prstGeom prst="ellipse">
              <a:avLst/>
            </a:prstGeom>
            <a:solidFill>
              <a:srgbClr val="F97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198DCDC-CAF9-5B4E-A157-DC4B12D06708}"/>
              </a:ext>
            </a:extLst>
          </p:cNvPr>
          <p:cNvGrpSpPr/>
          <p:nvPr/>
        </p:nvGrpSpPr>
        <p:grpSpPr>
          <a:xfrm>
            <a:off x="8405565" y="3597369"/>
            <a:ext cx="496728" cy="507831"/>
            <a:chOff x="8464921" y="465038"/>
            <a:chExt cx="662305" cy="67710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498F20-87D0-B441-A559-098A65FAB263}"/>
                </a:ext>
              </a:extLst>
            </p:cNvPr>
            <p:cNvSpPr txBox="1"/>
            <p:nvPr/>
          </p:nvSpPr>
          <p:spPr>
            <a:xfrm>
              <a:off x="8545442" y="465038"/>
              <a:ext cx="581784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Ctrl</a:t>
              </a:r>
            </a:p>
            <a:p>
              <a:r>
                <a:rPr lang="en-US" sz="1350" dirty="0"/>
                <a:t>KO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9599FE-2D2D-4348-9685-61B0FB6C5EE4}"/>
                </a:ext>
              </a:extLst>
            </p:cNvPr>
            <p:cNvSpPr/>
            <p:nvPr/>
          </p:nvSpPr>
          <p:spPr>
            <a:xfrm>
              <a:off x="8464922" y="590438"/>
              <a:ext cx="139629" cy="139629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D93891-8AF7-5945-A354-4864CC2BA44B}"/>
                </a:ext>
              </a:extLst>
            </p:cNvPr>
            <p:cNvSpPr/>
            <p:nvPr/>
          </p:nvSpPr>
          <p:spPr>
            <a:xfrm>
              <a:off x="8464921" y="880679"/>
              <a:ext cx="139629" cy="139629"/>
            </a:xfrm>
            <a:prstGeom prst="ellipse">
              <a:avLst/>
            </a:prstGeom>
            <a:solidFill>
              <a:srgbClr val="F97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6FF058-63C2-B94A-9C9C-1A9EE2590B23}"/>
              </a:ext>
            </a:extLst>
          </p:cNvPr>
          <p:cNvGrpSpPr/>
          <p:nvPr/>
        </p:nvGrpSpPr>
        <p:grpSpPr>
          <a:xfrm>
            <a:off x="8405565" y="4880166"/>
            <a:ext cx="496728" cy="507831"/>
            <a:chOff x="8464921" y="465038"/>
            <a:chExt cx="662305" cy="67710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4DFA6A-88EE-D544-8894-8A38CD1E8F1A}"/>
                </a:ext>
              </a:extLst>
            </p:cNvPr>
            <p:cNvSpPr txBox="1"/>
            <p:nvPr/>
          </p:nvSpPr>
          <p:spPr>
            <a:xfrm>
              <a:off x="8545442" y="465038"/>
              <a:ext cx="581784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Ctrl</a:t>
              </a:r>
            </a:p>
            <a:p>
              <a:r>
                <a:rPr lang="en-US" sz="1350" dirty="0"/>
                <a:t>KO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1B3A0BB-34C1-0B4C-836B-D3091C3CD89F}"/>
                </a:ext>
              </a:extLst>
            </p:cNvPr>
            <p:cNvSpPr/>
            <p:nvPr/>
          </p:nvSpPr>
          <p:spPr>
            <a:xfrm>
              <a:off x="8464922" y="590438"/>
              <a:ext cx="139629" cy="139629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7C4A030-881A-4F42-BAFF-B7816BED1AF6}"/>
                </a:ext>
              </a:extLst>
            </p:cNvPr>
            <p:cNvSpPr/>
            <p:nvPr/>
          </p:nvSpPr>
          <p:spPr>
            <a:xfrm>
              <a:off x="8464921" y="880679"/>
              <a:ext cx="139629" cy="139629"/>
            </a:xfrm>
            <a:prstGeom prst="ellipse">
              <a:avLst/>
            </a:prstGeom>
            <a:solidFill>
              <a:srgbClr val="F97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BF2FC6CC-7D85-BE40-9C17-69249B01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10" y="1121521"/>
            <a:ext cx="2396121" cy="1401010"/>
          </a:xfrm>
        </p:spPr>
        <p:txBody>
          <a:bodyPr>
            <a:normAutofit/>
          </a:bodyPr>
          <a:lstStyle/>
          <a:p>
            <a:r>
              <a:rPr lang="en-US" sz="4050" dirty="0"/>
              <a:t>Batch </a:t>
            </a:r>
            <a:br>
              <a:rPr lang="en-US" sz="4050" dirty="0"/>
            </a:br>
            <a:r>
              <a:rPr lang="en-US" sz="4050" dirty="0"/>
              <a:t>Correction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701021-C731-7B4D-BE96-77B037DF926E}"/>
              </a:ext>
            </a:extLst>
          </p:cNvPr>
          <p:cNvSpPr/>
          <p:nvPr/>
        </p:nvSpPr>
        <p:spPr>
          <a:xfrm>
            <a:off x="114046" y="2507369"/>
            <a:ext cx="24331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Confounded Study Example:</a:t>
            </a:r>
          </a:p>
        </p:txBody>
      </p:sp>
    </p:spTree>
    <p:extLst>
      <p:ext uri="{BB962C8B-B14F-4D97-AF65-F5344CB8AC3E}">
        <p14:creationId xmlns:p14="http://schemas.microsoft.com/office/powerpoint/2010/main" val="3576398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2EE2B-71FE-3A4A-9C2A-E5258164A1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536" y="4459874"/>
            <a:ext cx="5151322" cy="148460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7D43EA-FDBD-4243-A3CF-E92ACFD51F78}"/>
              </a:ext>
            </a:extLst>
          </p:cNvPr>
          <p:cNvGrpSpPr/>
          <p:nvPr/>
        </p:nvGrpSpPr>
        <p:grpSpPr>
          <a:xfrm>
            <a:off x="636069" y="1708795"/>
            <a:ext cx="6614563" cy="2367353"/>
            <a:chOff x="986258" y="1380320"/>
            <a:chExt cx="8819417" cy="31564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691EEE-DABD-ED45-8A84-6953816E692B}"/>
                </a:ext>
              </a:extLst>
            </p:cNvPr>
            <p:cNvSpPr txBox="1"/>
            <p:nvPr/>
          </p:nvSpPr>
          <p:spPr>
            <a:xfrm>
              <a:off x="7470690" y="3071866"/>
              <a:ext cx="233498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Ambient RNA in droplets</a:t>
              </a: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AA4F81F6-0EB2-1343-8CFF-3024A3ECEC95}"/>
                </a:ext>
              </a:extLst>
            </p:cNvPr>
            <p:cNvSpPr/>
            <p:nvPr/>
          </p:nvSpPr>
          <p:spPr>
            <a:xfrm>
              <a:off x="6949195" y="3298371"/>
              <a:ext cx="300691" cy="703913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CF6E1C-8A0C-3041-8852-08B93BCFCCDC}"/>
                </a:ext>
              </a:extLst>
            </p:cNvPr>
            <p:cNvGrpSpPr/>
            <p:nvPr/>
          </p:nvGrpSpPr>
          <p:grpSpPr>
            <a:xfrm>
              <a:off x="4118072" y="1383225"/>
              <a:ext cx="2831123" cy="3153566"/>
              <a:chOff x="4118072" y="1383225"/>
              <a:chExt cx="2831123" cy="315356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DFA6ADF-B71C-D548-BF84-F0CBDB93F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18072" y="1793591"/>
                <a:ext cx="2831123" cy="27432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E2B978-B9A5-B941-BC69-F4D213BAF37A}"/>
                  </a:ext>
                </a:extLst>
              </p:cNvPr>
              <p:cNvSpPr txBox="1"/>
              <p:nvPr/>
            </p:nvSpPr>
            <p:spPr>
              <a:xfrm>
                <a:off x="5232877" y="1383225"/>
                <a:ext cx="733620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 KO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F94110-2472-D44D-ACC1-231032B8FDD6}"/>
                </a:ext>
              </a:extLst>
            </p:cNvPr>
            <p:cNvGrpSpPr/>
            <p:nvPr/>
          </p:nvGrpSpPr>
          <p:grpSpPr>
            <a:xfrm>
              <a:off x="986258" y="1380320"/>
              <a:ext cx="2831123" cy="3156471"/>
              <a:chOff x="986258" y="1380320"/>
              <a:chExt cx="2831123" cy="31564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F71EB6B-7770-B949-96D3-12AD51359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6258" y="1793591"/>
                <a:ext cx="2831123" cy="27432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7E11F8-E177-484A-ACA6-0D50723FE66D}"/>
                  </a:ext>
                </a:extLst>
              </p:cNvPr>
              <p:cNvSpPr txBox="1"/>
              <p:nvPr/>
            </p:nvSpPr>
            <p:spPr>
              <a:xfrm>
                <a:off x="2226283" y="1380320"/>
                <a:ext cx="739947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WT</a:t>
                </a:r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74E42765-23B8-6D43-894C-C61F4E3B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48" y="857251"/>
            <a:ext cx="7886700" cy="994172"/>
          </a:xfrm>
        </p:spPr>
        <p:txBody>
          <a:bodyPr/>
          <a:lstStyle/>
          <a:p>
            <a:r>
              <a:rPr lang="en-US" dirty="0"/>
              <a:t>Controlling for batch effects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921129-7859-644C-AEA8-81A2220AEC6D}"/>
              </a:ext>
            </a:extLst>
          </p:cNvPr>
          <p:cNvSpPr txBox="1"/>
          <p:nvPr/>
        </p:nvSpPr>
        <p:spPr>
          <a:xfrm>
            <a:off x="749238" y="4241440"/>
            <a:ext cx="3719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Differential expression between ”empty” droplets: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C4FF94-CFD8-B445-AD85-C658086FA0BB}"/>
              </a:ext>
            </a:extLst>
          </p:cNvPr>
          <p:cNvSpPr txBox="1"/>
          <p:nvPr/>
        </p:nvSpPr>
        <p:spPr>
          <a:xfrm>
            <a:off x="6244364" y="3895192"/>
            <a:ext cx="1728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Significant sources of </a:t>
            </a:r>
          </a:p>
          <a:p>
            <a:r>
              <a:rPr lang="en-US" sz="1350" dirty="0"/>
              <a:t>contaminating mRNA: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42EAB44-6C0D-9543-831B-454501EE420A}"/>
              </a:ext>
            </a:extLst>
          </p:cNvPr>
          <p:cNvGraphicFramePr>
            <a:graphicFrameLocks noGrp="1"/>
          </p:cNvGraphicFramePr>
          <p:nvPr/>
        </p:nvGraphicFramePr>
        <p:xfrm>
          <a:off x="6293348" y="4434901"/>
          <a:ext cx="2428504" cy="112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0743">
                  <a:extLst>
                    <a:ext uri="{9D8B030D-6E8A-4147-A177-3AD203B41FA5}">
                      <a16:colId xmlns:a16="http://schemas.microsoft.com/office/drawing/2014/main" val="2104371787"/>
                    </a:ext>
                  </a:extLst>
                </a:gridCol>
                <a:gridCol w="1677761">
                  <a:extLst>
                    <a:ext uri="{9D8B030D-6E8A-4147-A177-3AD203B41FA5}">
                      <a16:colId xmlns:a16="http://schemas.microsoft.com/office/drawing/2014/main" val="1728659138"/>
                    </a:ext>
                  </a:extLst>
                </a:gridCol>
              </a:tblGrid>
              <a:tr h="277236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Erythrocytes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25124528"/>
                  </a:ext>
                </a:extLst>
              </a:tr>
              <a:tr h="277236">
                <a:tc>
                  <a:txBody>
                    <a:bodyPr/>
                    <a:lstStyle/>
                    <a:p>
                      <a:r>
                        <a:rPr lang="en-US" sz="1400" b="1" dirty="0"/>
                        <a:t>WT: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Epithelial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58386407"/>
                  </a:ext>
                </a:extLst>
              </a:tr>
              <a:tr h="27723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Granulocytes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61160644"/>
                  </a:ext>
                </a:extLst>
              </a:tr>
              <a:tr h="277236">
                <a:tc>
                  <a:txBody>
                    <a:bodyPr/>
                    <a:lstStyle/>
                    <a:p>
                      <a:r>
                        <a:rPr lang="en-US" sz="1400" b="1" dirty="0"/>
                        <a:t>KO: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Acinar cells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65560519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306ABC1-E9F1-C243-81AD-A8B2C70DEE58}"/>
              </a:ext>
            </a:extLst>
          </p:cNvPr>
          <p:cNvGrpSpPr/>
          <p:nvPr/>
        </p:nvGrpSpPr>
        <p:grpSpPr>
          <a:xfrm>
            <a:off x="213259" y="4619060"/>
            <a:ext cx="515735" cy="715581"/>
            <a:chOff x="7916905" y="465038"/>
            <a:chExt cx="687646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102D6F-49D1-314E-B3C7-DDB149580D0D}"/>
                </a:ext>
              </a:extLst>
            </p:cNvPr>
            <p:cNvSpPr txBox="1"/>
            <p:nvPr/>
          </p:nvSpPr>
          <p:spPr>
            <a:xfrm>
              <a:off x="7916905" y="465038"/>
              <a:ext cx="581870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50" dirty="0"/>
                <a:t>Ctrl</a:t>
              </a:r>
            </a:p>
            <a:p>
              <a:pPr algn="r"/>
              <a:endParaRPr lang="en-US" sz="1350" dirty="0"/>
            </a:p>
            <a:p>
              <a:pPr algn="r"/>
              <a:r>
                <a:rPr lang="en-US" sz="1350" dirty="0"/>
                <a:t>KO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4EB49E-5D1C-D84C-B554-8D4C8DE828D6}"/>
                </a:ext>
              </a:extLst>
            </p:cNvPr>
            <p:cNvSpPr/>
            <p:nvPr/>
          </p:nvSpPr>
          <p:spPr>
            <a:xfrm>
              <a:off x="8464922" y="590438"/>
              <a:ext cx="139629" cy="139629"/>
            </a:xfrm>
            <a:prstGeom prst="ellipse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36DA7E-2E38-B24B-8900-DC26EA8088E3}"/>
                </a:ext>
              </a:extLst>
            </p:cNvPr>
            <p:cNvSpPr/>
            <p:nvPr/>
          </p:nvSpPr>
          <p:spPr>
            <a:xfrm>
              <a:off x="8464921" y="1116653"/>
              <a:ext cx="139629" cy="139629"/>
            </a:xfrm>
            <a:prstGeom prst="ellipse">
              <a:avLst/>
            </a:prstGeom>
            <a:solidFill>
              <a:srgbClr val="F97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155083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466F-9455-3145-8E60-46943F13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/>
              <a:t>Ambient RNA:  ”SOUP”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CFAFC1-8064-4F4D-9CFC-D58A1642B15F}"/>
              </a:ext>
            </a:extLst>
          </p:cNvPr>
          <p:cNvGrpSpPr/>
          <p:nvPr/>
        </p:nvGrpSpPr>
        <p:grpSpPr>
          <a:xfrm>
            <a:off x="385954" y="2180381"/>
            <a:ext cx="822938" cy="2064696"/>
            <a:chOff x="1541832" y="1877700"/>
            <a:chExt cx="1196505" cy="3977563"/>
          </a:xfrm>
        </p:grpSpPr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947616B5-CDD3-AE4E-AB3E-13E9EDE5E6AA}"/>
                </a:ext>
              </a:extLst>
            </p:cNvPr>
            <p:cNvSpPr/>
            <p:nvPr/>
          </p:nvSpPr>
          <p:spPr>
            <a:xfrm rot="10800000">
              <a:off x="1541832" y="2889657"/>
              <a:ext cx="1196503" cy="2965604"/>
            </a:xfrm>
            <a:prstGeom prst="round2SameRect">
              <a:avLst>
                <a:gd name="adj1" fmla="val 4234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7C08C888-6A3C-1442-9978-DFD897E77C62}"/>
                </a:ext>
              </a:extLst>
            </p:cNvPr>
            <p:cNvSpPr/>
            <p:nvPr/>
          </p:nvSpPr>
          <p:spPr>
            <a:xfrm rot="10800000">
              <a:off x="1541834" y="1877700"/>
              <a:ext cx="1196503" cy="3977563"/>
            </a:xfrm>
            <a:prstGeom prst="round2SameRect">
              <a:avLst>
                <a:gd name="adj1" fmla="val 42343"/>
                <a:gd name="adj2" fmla="val 0"/>
              </a:avLst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2EABDB-7A9D-6940-99F7-44CC3977CA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23" b="96656" l="9794" r="95619">
                        <a14:foregroundMark x1="57732" y1="17224" x2="28351" y2="36957"/>
                        <a14:foregroundMark x1="29639" y1="55686" x2="27062" y2="68562"/>
                        <a14:foregroundMark x1="73454" y1="49833" x2="73969" y2="65050"/>
                        <a14:foregroundMark x1="63144" y1="78763" x2="53093" y2="89967"/>
                        <a14:foregroundMark x1="39175" y1="85284" x2="57732" y2="747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583" y="2640014"/>
            <a:ext cx="940493" cy="14495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7E4D6E1-678B-1845-8AE4-5902D54B2E6E}"/>
              </a:ext>
            </a:extLst>
          </p:cNvPr>
          <p:cNvGrpSpPr/>
          <p:nvPr/>
        </p:nvGrpSpPr>
        <p:grpSpPr>
          <a:xfrm>
            <a:off x="1726168" y="2180381"/>
            <a:ext cx="822938" cy="2064696"/>
            <a:chOff x="1541832" y="1877700"/>
            <a:chExt cx="1196505" cy="3977563"/>
          </a:xfrm>
        </p:grpSpPr>
        <p:sp>
          <p:nvSpPr>
            <p:cNvPr id="12" name="Round Same Side Corner Rectangle 11">
              <a:extLst>
                <a:ext uri="{FF2B5EF4-FFF2-40B4-BE49-F238E27FC236}">
                  <a16:creationId xmlns:a16="http://schemas.microsoft.com/office/drawing/2014/main" id="{4A2F2478-3F29-9F40-8694-3A3081CACF52}"/>
                </a:ext>
              </a:extLst>
            </p:cNvPr>
            <p:cNvSpPr/>
            <p:nvPr/>
          </p:nvSpPr>
          <p:spPr>
            <a:xfrm rot="10800000">
              <a:off x="1541832" y="2889657"/>
              <a:ext cx="1196503" cy="2965604"/>
            </a:xfrm>
            <a:prstGeom prst="round2SameRect">
              <a:avLst>
                <a:gd name="adj1" fmla="val 42343"/>
                <a:gd name="adj2" fmla="val 0"/>
              </a:avLst>
            </a:prstGeom>
            <a:solidFill>
              <a:srgbClr val="7030A0">
                <a:alpha val="33000"/>
              </a:srgb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 Same Side Corner Rectangle 12">
              <a:extLst>
                <a:ext uri="{FF2B5EF4-FFF2-40B4-BE49-F238E27FC236}">
                  <a16:creationId xmlns:a16="http://schemas.microsoft.com/office/drawing/2014/main" id="{9423B317-22C8-D946-9271-FDCFC5398A7E}"/>
                </a:ext>
              </a:extLst>
            </p:cNvPr>
            <p:cNvSpPr/>
            <p:nvPr/>
          </p:nvSpPr>
          <p:spPr>
            <a:xfrm rot="10800000">
              <a:off x="1541834" y="1877700"/>
              <a:ext cx="1196503" cy="3977563"/>
            </a:xfrm>
            <a:prstGeom prst="round2SameRect">
              <a:avLst>
                <a:gd name="adj1" fmla="val 42343"/>
                <a:gd name="adj2" fmla="val 0"/>
              </a:avLst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8D47D-1D5E-3844-8044-5630E0F0B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939" l="9794" r="95619">
                        <a14:foregroundMark x1="29639" y1="19697" x2="27062" y2="43030"/>
                        <a14:foregroundMark x1="73454" y1="9091" x2="73969" y2="36667"/>
                        <a14:foregroundMark x1="63144" y1="61515" x2="53093" y2="81818"/>
                        <a14:foregroundMark x1="39175" y1="73333" x2="57732" y2="54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2797" y="3289334"/>
            <a:ext cx="940493" cy="800201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2B08A26-BF30-584F-A267-DAE559DEB233}"/>
              </a:ext>
            </a:extLst>
          </p:cNvPr>
          <p:cNvSpPr/>
          <p:nvPr/>
        </p:nvSpPr>
        <p:spPr>
          <a:xfrm>
            <a:off x="1310670" y="3036466"/>
            <a:ext cx="284534" cy="32830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B1361-4B86-6948-8FA6-39F2048A4280}"/>
              </a:ext>
            </a:extLst>
          </p:cNvPr>
          <p:cNvSpPr txBox="1"/>
          <p:nvPr/>
        </p:nvSpPr>
        <p:spPr>
          <a:xfrm>
            <a:off x="1208890" y="2551718"/>
            <a:ext cx="7222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Cell</a:t>
            </a:r>
          </a:p>
          <a:p>
            <a:r>
              <a:rPr lang="en-US" sz="1350" dirty="0"/>
              <a:t>Lysis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D11B1F1-09CE-BD4B-8E10-F309A9E5CE2D}"/>
              </a:ext>
            </a:extLst>
          </p:cNvPr>
          <p:cNvSpPr/>
          <p:nvPr/>
        </p:nvSpPr>
        <p:spPr>
          <a:xfrm>
            <a:off x="2824669" y="3007282"/>
            <a:ext cx="284534" cy="32830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A93E6A-06F8-6A48-91AA-B184841F0A1A}"/>
              </a:ext>
            </a:extLst>
          </p:cNvPr>
          <p:cNvSpPr txBox="1"/>
          <p:nvPr/>
        </p:nvSpPr>
        <p:spPr>
          <a:xfrm>
            <a:off x="2563358" y="2655592"/>
            <a:ext cx="9509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Emulsion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16E3EA-7002-CC4E-8A5C-55C5A886A2C5}"/>
              </a:ext>
            </a:extLst>
          </p:cNvPr>
          <p:cNvSpPr/>
          <p:nvPr/>
        </p:nvSpPr>
        <p:spPr>
          <a:xfrm>
            <a:off x="6927538" y="2696469"/>
            <a:ext cx="284534" cy="688770"/>
          </a:xfrm>
          <a:prstGeom prst="rect">
            <a:avLst/>
          </a:prstGeom>
          <a:solidFill>
            <a:srgbClr val="FCE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F89173-E583-8F4E-B221-0E79BB43AC8A}"/>
              </a:ext>
            </a:extLst>
          </p:cNvPr>
          <p:cNvSpPr/>
          <p:nvPr/>
        </p:nvSpPr>
        <p:spPr>
          <a:xfrm>
            <a:off x="7590463" y="1404111"/>
            <a:ext cx="284534" cy="1981129"/>
          </a:xfrm>
          <a:prstGeom prst="rect">
            <a:avLst/>
          </a:prstGeom>
          <a:solidFill>
            <a:srgbClr val="B39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5DAACC-F7AA-F140-9763-6A8C5D0247C0}"/>
              </a:ext>
            </a:extLst>
          </p:cNvPr>
          <p:cNvSpPr/>
          <p:nvPr/>
        </p:nvSpPr>
        <p:spPr>
          <a:xfrm>
            <a:off x="7921927" y="2122488"/>
            <a:ext cx="284534" cy="1262751"/>
          </a:xfrm>
          <a:prstGeom prst="rect">
            <a:avLst/>
          </a:prstGeom>
          <a:solidFill>
            <a:srgbClr val="C14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4AC3CD-0307-C149-9B5A-6920F0933767}"/>
              </a:ext>
            </a:extLst>
          </p:cNvPr>
          <p:cNvSpPr/>
          <p:nvPr/>
        </p:nvSpPr>
        <p:spPr>
          <a:xfrm>
            <a:off x="7259001" y="3374689"/>
            <a:ext cx="284534" cy="222114"/>
          </a:xfrm>
          <a:prstGeom prst="rect">
            <a:avLst/>
          </a:prstGeom>
          <a:solidFill>
            <a:srgbClr val="C1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9B5535-ACF0-0A4B-8887-EED9C189C20B}"/>
              </a:ext>
            </a:extLst>
          </p:cNvPr>
          <p:cNvSpPr/>
          <p:nvPr/>
        </p:nvSpPr>
        <p:spPr>
          <a:xfrm>
            <a:off x="7590463" y="3374689"/>
            <a:ext cx="284534" cy="222114"/>
          </a:xfrm>
          <a:prstGeom prst="rect">
            <a:avLst/>
          </a:prstGeom>
          <a:solidFill>
            <a:srgbClr val="C1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A831ED-4318-124B-B082-CD549F512A2E}"/>
              </a:ext>
            </a:extLst>
          </p:cNvPr>
          <p:cNvSpPr/>
          <p:nvPr/>
        </p:nvSpPr>
        <p:spPr>
          <a:xfrm>
            <a:off x="6927538" y="3374689"/>
            <a:ext cx="284534" cy="222114"/>
          </a:xfrm>
          <a:prstGeom prst="rect">
            <a:avLst/>
          </a:prstGeom>
          <a:solidFill>
            <a:srgbClr val="C1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640E2E-D317-A44E-9579-F453408EC73D}"/>
              </a:ext>
            </a:extLst>
          </p:cNvPr>
          <p:cNvSpPr/>
          <p:nvPr/>
        </p:nvSpPr>
        <p:spPr>
          <a:xfrm>
            <a:off x="7921927" y="3374689"/>
            <a:ext cx="284534" cy="222114"/>
          </a:xfrm>
          <a:prstGeom prst="rect">
            <a:avLst/>
          </a:prstGeom>
          <a:solidFill>
            <a:srgbClr val="C1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38C717-4A84-DE43-8E5F-1D3BD1B61BEF}"/>
              </a:ext>
            </a:extLst>
          </p:cNvPr>
          <p:cNvSpPr/>
          <p:nvPr/>
        </p:nvSpPr>
        <p:spPr>
          <a:xfrm>
            <a:off x="7257652" y="4031480"/>
            <a:ext cx="284534" cy="1262751"/>
          </a:xfrm>
          <a:prstGeom prst="rect">
            <a:avLst/>
          </a:prstGeom>
          <a:solidFill>
            <a:srgbClr val="C1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516DD6-A478-8F4F-9009-1B2134A30D85}"/>
              </a:ext>
            </a:extLst>
          </p:cNvPr>
          <p:cNvSpPr/>
          <p:nvPr/>
        </p:nvSpPr>
        <p:spPr>
          <a:xfrm>
            <a:off x="6926189" y="4031480"/>
            <a:ext cx="284534" cy="1262751"/>
          </a:xfrm>
          <a:prstGeom prst="rect">
            <a:avLst/>
          </a:prstGeom>
          <a:solidFill>
            <a:srgbClr val="FCE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F604F9-8C17-FB4B-A786-4E4025EB1ED7}"/>
              </a:ext>
            </a:extLst>
          </p:cNvPr>
          <p:cNvSpPr/>
          <p:nvPr/>
        </p:nvSpPr>
        <p:spPr>
          <a:xfrm>
            <a:off x="7920577" y="4031480"/>
            <a:ext cx="284534" cy="1262751"/>
          </a:xfrm>
          <a:prstGeom prst="rect">
            <a:avLst/>
          </a:prstGeom>
          <a:solidFill>
            <a:srgbClr val="C14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D440A5-09F5-2F4E-BB42-9A94EBF0EDAF}"/>
              </a:ext>
            </a:extLst>
          </p:cNvPr>
          <p:cNvSpPr/>
          <p:nvPr/>
        </p:nvSpPr>
        <p:spPr>
          <a:xfrm>
            <a:off x="7257652" y="5283680"/>
            <a:ext cx="284534" cy="222114"/>
          </a:xfrm>
          <a:prstGeom prst="rect">
            <a:avLst/>
          </a:prstGeom>
          <a:solidFill>
            <a:srgbClr val="C1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8BD41C-D8DA-4D4F-8162-D2B4BB0A0636}"/>
              </a:ext>
            </a:extLst>
          </p:cNvPr>
          <p:cNvSpPr/>
          <p:nvPr/>
        </p:nvSpPr>
        <p:spPr>
          <a:xfrm>
            <a:off x="7589114" y="5283680"/>
            <a:ext cx="284534" cy="222114"/>
          </a:xfrm>
          <a:prstGeom prst="rect">
            <a:avLst/>
          </a:prstGeom>
          <a:solidFill>
            <a:srgbClr val="C1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52A613-E347-1A4C-BC80-2628880A1A67}"/>
              </a:ext>
            </a:extLst>
          </p:cNvPr>
          <p:cNvSpPr/>
          <p:nvPr/>
        </p:nvSpPr>
        <p:spPr>
          <a:xfrm>
            <a:off x="6926189" y="4912991"/>
            <a:ext cx="284534" cy="592804"/>
          </a:xfrm>
          <a:prstGeom prst="rect">
            <a:avLst/>
          </a:prstGeom>
          <a:solidFill>
            <a:srgbClr val="C1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1C0DA5-4F43-C542-A0F3-EE4EB7B4AC01}"/>
              </a:ext>
            </a:extLst>
          </p:cNvPr>
          <p:cNvSpPr/>
          <p:nvPr/>
        </p:nvSpPr>
        <p:spPr>
          <a:xfrm>
            <a:off x="7920577" y="5283680"/>
            <a:ext cx="284534" cy="222114"/>
          </a:xfrm>
          <a:prstGeom prst="rect">
            <a:avLst/>
          </a:prstGeom>
          <a:solidFill>
            <a:srgbClr val="C1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8722DB-1BBD-B248-AA5D-830398DE3B44}"/>
              </a:ext>
            </a:extLst>
          </p:cNvPr>
          <p:cNvSpPr/>
          <p:nvPr/>
        </p:nvSpPr>
        <p:spPr>
          <a:xfrm>
            <a:off x="7589114" y="4031479"/>
            <a:ext cx="284534" cy="1349753"/>
          </a:xfrm>
          <a:prstGeom prst="rect">
            <a:avLst/>
          </a:prstGeom>
          <a:solidFill>
            <a:srgbClr val="B39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DFEF651-AA48-254E-A2B2-3B22C1FBB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371" y="2257421"/>
            <a:ext cx="2573231" cy="215633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E86797A-2FF3-594E-B715-32E8E631A06C}"/>
              </a:ext>
            </a:extLst>
          </p:cNvPr>
          <p:cNvSpPr txBox="1"/>
          <p:nvPr/>
        </p:nvSpPr>
        <p:spPr>
          <a:xfrm>
            <a:off x="6510700" y="5564992"/>
            <a:ext cx="2110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Proportion of droplet reads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143521-82E9-FF49-87C4-6C99E832EA0C}"/>
              </a:ext>
            </a:extLst>
          </p:cNvPr>
          <p:cNvSpPr txBox="1"/>
          <p:nvPr/>
        </p:nvSpPr>
        <p:spPr>
          <a:xfrm>
            <a:off x="7089482" y="3612774"/>
            <a:ext cx="10458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Read counts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CFD142-E531-CA45-A495-7299E7907346}"/>
              </a:ext>
            </a:extLst>
          </p:cNvPr>
          <p:cNvSpPr txBox="1"/>
          <p:nvPr/>
        </p:nvSpPr>
        <p:spPr>
          <a:xfrm>
            <a:off x="6209282" y="3370878"/>
            <a:ext cx="7857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Soup </a:t>
            </a:r>
            <a:r>
              <a:rPr lang="en-US" sz="1350" dirty="0">
                <a:sym typeface="Wingdings" pitchFamily="2" charset="2"/>
              </a:rPr>
              <a:t> </a:t>
            </a:r>
            <a:endParaRPr lang="en-US" sz="13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DF2F80-1A93-7C47-A3C5-305F02A86963}"/>
              </a:ext>
            </a:extLst>
          </p:cNvPr>
          <p:cNvSpPr txBox="1"/>
          <p:nvPr/>
        </p:nvSpPr>
        <p:spPr>
          <a:xfrm>
            <a:off x="6129754" y="1087567"/>
            <a:ext cx="20772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Droplet #     1      2      3      4</a:t>
            </a:r>
          </a:p>
        </p:txBody>
      </p:sp>
    </p:spTree>
    <p:extLst>
      <p:ext uri="{BB962C8B-B14F-4D97-AF65-F5344CB8AC3E}">
        <p14:creationId xmlns:p14="http://schemas.microsoft.com/office/powerpoint/2010/main" val="2236804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18D292-719E-DF46-8CAF-7E66E3C357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634" y="1495280"/>
            <a:ext cx="7004156" cy="4027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897CDE-3653-754D-BEF6-4CEBEA5D3536}"/>
              </a:ext>
            </a:extLst>
          </p:cNvPr>
          <p:cNvSpPr/>
          <p:nvPr/>
        </p:nvSpPr>
        <p:spPr>
          <a:xfrm>
            <a:off x="4990654" y="5661638"/>
            <a:ext cx="38851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https://www.biorxiv.org/content/10.1101/303727v1</a:t>
            </a:r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2646B-9F1A-7140-9683-1AC1B9AF310F}"/>
              </a:ext>
            </a:extLst>
          </p:cNvPr>
          <p:cNvSpPr txBox="1"/>
          <p:nvPr/>
        </p:nvSpPr>
        <p:spPr>
          <a:xfrm>
            <a:off x="2302329" y="5661638"/>
            <a:ext cx="24976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Young and </a:t>
            </a:r>
            <a:r>
              <a:rPr lang="en-US" sz="1350" dirty="0" err="1"/>
              <a:t>Behati</a:t>
            </a:r>
            <a:r>
              <a:rPr lang="en-US" sz="1350" dirty="0"/>
              <a:t> (</a:t>
            </a:r>
            <a:r>
              <a:rPr lang="en-US" sz="1350" dirty="0" err="1"/>
              <a:t>bioRxiv</a:t>
            </a:r>
            <a:r>
              <a:rPr lang="en-US" sz="1350" dirty="0"/>
              <a:t>)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6398-9E8E-1A4E-B7EB-E564A553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SoupX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20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6AF28B-4BDF-2347-B174-14450192C8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546" y="1715595"/>
            <a:ext cx="6350696" cy="14335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C4ADBE-FC56-CB42-8145-3A5ED469C608}"/>
              </a:ext>
            </a:extLst>
          </p:cNvPr>
          <p:cNvSpPr/>
          <p:nvPr/>
        </p:nvSpPr>
        <p:spPr>
          <a:xfrm>
            <a:off x="5687180" y="1459195"/>
            <a:ext cx="21137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4"/>
              </a:rPr>
              <a:t>https://satijalab.org/seurat/</a:t>
            </a: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765F1-DC4F-D946-8084-8CCEED1A991F}"/>
              </a:ext>
            </a:extLst>
          </p:cNvPr>
          <p:cNvSpPr txBox="1"/>
          <p:nvPr/>
        </p:nvSpPr>
        <p:spPr>
          <a:xfrm>
            <a:off x="1401544" y="1459195"/>
            <a:ext cx="14837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Rahul </a:t>
            </a:r>
            <a:r>
              <a:rPr lang="en-US" sz="1350" dirty="0" err="1"/>
              <a:t>Satija</a:t>
            </a:r>
            <a:r>
              <a:rPr lang="en-US" sz="1350" dirty="0"/>
              <a:t> - NYGC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9C49A-8686-AB41-AB5A-A165FF27850B}"/>
              </a:ext>
            </a:extLst>
          </p:cNvPr>
          <p:cNvSpPr txBox="1"/>
          <p:nvPr/>
        </p:nvSpPr>
        <p:spPr>
          <a:xfrm>
            <a:off x="1239409" y="532640"/>
            <a:ext cx="660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+mj-lt"/>
              </a:rPr>
              <a:t>Getting started with your own analyses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2FB2CF-5C2B-B648-9276-CF6CFB7904D7}"/>
              </a:ext>
            </a:extLst>
          </p:cNvPr>
          <p:cNvGrpSpPr/>
          <p:nvPr/>
        </p:nvGrpSpPr>
        <p:grpSpPr>
          <a:xfrm>
            <a:off x="1330597" y="3326068"/>
            <a:ext cx="3056671" cy="2170487"/>
            <a:chOff x="137394" y="3771565"/>
            <a:chExt cx="4075561" cy="28939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DE44F7-B779-6A4A-9FE0-CC990A9D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992" y="4143506"/>
              <a:ext cx="3619500" cy="17526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E12640-D62F-2B42-A07D-A43F005521EF}"/>
                </a:ext>
              </a:extLst>
            </p:cNvPr>
            <p:cNvSpPr/>
            <p:nvPr/>
          </p:nvSpPr>
          <p:spPr>
            <a:xfrm>
              <a:off x="137394" y="5896107"/>
              <a:ext cx="407556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hlinkClick r:id="rId6"/>
                </a:rPr>
                <a:t>https://scanpy.readthedocs.io/en/latest/</a:t>
              </a:r>
              <a:endParaRPr lang="en-US" sz="13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0F285C-0162-B64B-8244-069AD6787014}"/>
                </a:ext>
              </a:extLst>
            </p:cNvPr>
            <p:cNvSpPr txBox="1"/>
            <p:nvPr/>
          </p:nvSpPr>
          <p:spPr>
            <a:xfrm>
              <a:off x="137394" y="3771565"/>
              <a:ext cx="248204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Fabian </a:t>
              </a:r>
              <a:r>
                <a:rPr lang="en-US" sz="1350" dirty="0" err="1"/>
                <a:t>Theis</a:t>
              </a:r>
              <a:r>
                <a:rPr lang="en-US" sz="1350" dirty="0"/>
                <a:t> - München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EC3B19-E01F-6D4F-8E88-B68DDACB3F79}"/>
                </a:ext>
              </a:extLst>
            </p:cNvPr>
            <p:cNvSpPr txBox="1"/>
            <p:nvPr/>
          </p:nvSpPr>
          <p:spPr>
            <a:xfrm>
              <a:off x="231993" y="6265439"/>
              <a:ext cx="93085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accent6"/>
                  </a:solidFill>
                </a:rPr>
                <a:t>Python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CA31F9-D3D4-9A4C-8459-6F6953BB07E7}"/>
              </a:ext>
            </a:extLst>
          </p:cNvPr>
          <p:cNvSpPr txBox="1"/>
          <p:nvPr/>
        </p:nvSpPr>
        <p:spPr>
          <a:xfrm>
            <a:off x="4312420" y="1459195"/>
            <a:ext cx="2358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6"/>
                </a:solidFill>
              </a:rPr>
              <a:t>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E1E642-FB92-4541-BC4A-A78123E3596E}"/>
              </a:ext>
            </a:extLst>
          </p:cNvPr>
          <p:cNvGrpSpPr/>
          <p:nvPr/>
        </p:nvGrpSpPr>
        <p:grpSpPr>
          <a:xfrm>
            <a:off x="6209525" y="3302065"/>
            <a:ext cx="1638300" cy="2113637"/>
            <a:chOff x="6642632" y="3824158"/>
            <a:chExt cx="2184400" cy="28181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DB73087-559C-0E4D-9378-C9A6BADFA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2632" y="4140897"/>
              <a:ext cx="2184400" cy="228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21CF8-BA6A-1849-8501-E64F4703808F}"/>
                </a:ext>
              </a:extLst>
            </p:cNvPr>
            <p:cNvSpPr txBox="1"/>
            <p:nvPr/>
          </p:nvSpPr>
          <p:spPr>
            <a:xfrm>
              <a:off x="7388884" y="3824158"/>
              <a:ext cx="8563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Liger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6C6EDF-6395-7242-8FA0-E8571703960A}"/>
                </a:ext>
              </a:extLst>
            </p:cNvPr>
            <p:cNvSpPr/>
            <p:nvPr/>
          </p:nvSpPr>
          <p:spPr>
            <a:xfrm>
              <a:off x="7025577" y="6242232"/>
              <a:ext cx="141850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350" dirty="0" err="1"/>
                <a:t>Macosko</a:t>
              </a:r>
              <a:r>
                <a:rPr lang="en-US" sz="1350" dirty="0"/>
                <a:t> lab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E0CDD2-B7E6-8248-87D2-1D63D0DFD122}"/>
                </a:ext>
              </a:extLst>
            </p:cNvPr>
            <p:cNvSpPr txBox="1"/>
            <p:nvPr/>
          </p:nvSpPr>
          <p:spPr>
            <a:xfrm>
              <a:off x="8449999" y="3885613"/>
              <a:ext cx="37660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accent6"/>
                  </a:solidFill>
                </a:rPr>
                <a:t>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E2EC1D-B7A9-4B42-964D-F8A1110E4B70}"/>
              </a:ext>
            </a:extLst>
          </p:cNvPr>
          <p:cNvGrpSpPr/>
          <p:nvPr/>
        </p:nvGrpSpPr>
        <p:grpSpPr>
          <a:xfrm>
            <a:off x="4401165" y="3365511"/>
            <a:ext cx="1724126" cy="2188152"/>
            <a:chOff x="4231484" y="3688421"/>
            <a:chExt cx="2298835" cy="29175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CCAAF2-D51A-A845-A116-F5B7C0EC4FC5}"/>
                </a:ext>
              </a:extLst>
            </p:cNvPr>
            <p:cNvGrpSpPr/>
            <p:nvPr/>
          </p:nvGrpSpPr>
          <p:grpSpPr>
            <a:xfrm>
              <a:off x="4427669" y="4007649"/>
              <a:ext cx="2027814" cy="2315000"/>
              <a:chOff x="4427669" y="3807539"/>
              <a:chExt cx="2027814" cy="2315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39EC1F-FA4F-B04E-BB25-1ACB44CC61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27669" y="4277079"/>
                <a:ext cx="2027814" cy="1845460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387DEA5-A281-F547-9A1C-CD01597784A0}"/>
                  </a:ext>
                </a:extLst>
              </p:cNvPr>
              <p:cNvGrpSpPr/>
              <p:nvPr/>
            </p:nvGrpSpPr>
            <p:grpSpPr>
              <a:xfrm>
                <a:off x="4502413" y="3807539"/>
                <a:ext cx="1790866" cy="2204955"/>
                <a:chOff x="4502413" y="3807539"/>
                <a:chExt cx="1790866" cy="220495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8780262-95B8-DF4B-BCB1-AFF1FEEC60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08967" y="3807539"/>
                  <a:ext cx="1784312" cy="449058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9F9D7D5-5A1E-5546-8729-225504B8C489}"/>
                    </a:ext>
                  </a:extLst>
                </p:cNvPr>
                <p:cNvSpPr/>
                <p:nvPr/>
              </p:nvSpPr>
              <p:spPr>
                <a:xfrm>
                  <a:off x="4502413" y="3807539"/>
                  <a:ext cx="1790866" cy="2204955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530D7-82CB-F045-8633-3B02A73C8FF6}"/>
                </a:ext>
              </a:extLst>
            </p:cNvPr>
            <p:cNvSpPr txBox="1"/>
            <p:nvPr/>
          </p:nvSpPr>
          <p:spPr>
            <a:xfrm>
              <a:off x="4231484" y="6205848"/>
              <a:ext cx="229883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Cole </a:t>
              </a:r>
              <a:r>
                <a:rPr lang="en-US" sz="1350" dirty="0" err="1"/>
                <a:t>Trapnell</a:t>
              </a:r>
              <a:r>
                <a:rPr lang="en-US" sz="1350" dirty="0"/>
                <a:t> –</a:t>
              </a:r>
              <a:r>
                <a:rPr lang="en-US" sz="1350" dirty="0" err="1"/>
                <a:t>WashU</a:t>
              </a:r>
              <a:endParaRPr lang="en-US" sz="135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53B84-21A0-C645-9A02-F2D962833FD1}"/>
                </a:ext>
              </a:extLst>
            </p:cNvPr>
            <p:cNvSpPr txBox="1"/>
            <p:nvPr/>
          </p:nvSpPr>
          <p:spPr>
            <a:xfrm>
              <a:off x="6072344" y="3688421"/>
              <a:ext cx="37660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accent6"/>
                  </a:solidFill>
                </a:rPr>
                <a:t>R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1D86B55-C298-F14D-B0F3-6A3BCB19051A}"/>
              </a:ext>
            </a:extLst>
          </p:cNvPr>
          <p:cNvSpPr/>
          <p:nvPr/>
        </p:nvSpPr>
        <p:spPr>
          <a:xfrm>
            <a:off x="4224403" y="5595341"/>
            <a:ext cx="426847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10"/>
              </a:rPr>
              <a:t>https://github.com/seandavi/awesome-single-cell</a:t>
            </a:r>
            <a:endParaRPr lang="en-US" sz="13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8B765C-B420-3344-9CC7-0D7792571A93}"/>
              </a:ext>
            </a:extLst>
          </p:cNvPr>
          <p:cNvSpPr txBox="1"/>
          <p:nvPr/>
        </p:nvSpPr>
        <p:spPr>
          <a:xfrm>
            <a:off x="1532720" y="5611969"/>
            <a:ext cx="26368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AWESOME SINGLE CELL RESOURCE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0F03411-89FB-7746-B765-32E2F760BD35}"/>
              </a:ext>
            </a:extLst>
          </p:cNvPr>
          <p:cNvSpPr/>
          <p:nvPr/>
        </p:nvSpPr>
        <p:spPr>
          <a:xfrm>
            <a:off x="1401545" y="5595341"/>
            <a:ext cx="6446280" cy="2769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64152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729-8EA2-6947-B12F-930FB470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Loupe Cell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D4BEE-A570-1744-851A-F4FC0ACB4F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55" y="1993745"/>
            <a:ext cx="4434893" cy="30440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991723-8E08-8B4A-9680-D90F4776DA4E}"/>
              </a:ext>
            </a:extLst>
          </p:cNvPr>
          <p:cNvSpPr/>
          <p:nvPr/>
        </p:nvSpPr>
        <p:spPr>
          <a:xfrm>
            <a:off x="1237271" y="5309324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hlinkClick r:id="rId3"/>
              </a:rPr>
              <a:t>https://support.10xgenomics.com/single-cell-gene-expression/software/downloads/latest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78301-23F5-6148-8C42-AEA27E6870CB}"/>
              </a:ext>
            </a:extLst>
          </p:cNvPr>
          <p:cNvSpPr txBox="1"/>
          <p:nvPr/>
        </p:nvSpPr>
        <p:spPr>
          <a:xfrm>
            <a:off x="5732047" y="1954559"/>
            <a:ext cx="315069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Can: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Quickly visualize genes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Do guided clustering via marker genes / </a:t>
            </a:r>
            <a:r>
              <a:rPr lang="en-US" sz="1600" dirty="0" err="1"/>
              <a:t>tSNE</a:t>
            </a:r>
            <a:r>
              <a:rPr lang="en-US" sz="1600" dirty="0"/>
              <a:t> selections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Calculate Differential Expression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Export cells and gene sets for reanalysis on </a:t>
            </a:r>
            <a:r>
              <a:rPr lang="en-US" sz="1600" dirty="0" err="1"/>
              <a:t>Cellranger</a:t>
            </a:r>
            <a:r>
              <a:rPr lang="en-US" sz="1600" dirty="0"/>
              <a:t> (cluster)</a:t>
            </a:r>
          </a:p>
          <a:p>
            <a:br>
              <a:rPr lang="en-US" sz="1600" dirty="0"/>
            </a:br>
            <a:r>
              <a:rPr lang="en-US" sz="1600" b="1" dirty="0">
                <a:solidFill>
                  <a:srgbClr val="FF0000"/>
                </a:solidFill>
              </a:rPr>
              <a:t>Can’t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Redo unsupervised clustering / </a:t>
            </a:r>
            <a:r>
              <a:rPr lang="en-US" sz="1600" dirty="0" err="1"/>
              <a:t>tSNE</a:t>
            </a:r>
            <a:r>
              <a:rPr lang="en-US" sz="1600" dirty="0"/>
              <a:t> / UMAP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Repeat PCA / gene set selection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Pseudotime</a:t>
            </a:r>
            <a:r>
              <a:rPr lang="en-US" sz="1600" dirty="0"/>
              <a:t>, other fancy things</a:t>
            </a:r>
          </a:p>
        </p:txBody>
      </p:sp>
    </p:spTree>
    <p:extLst>
      <p:ext uri="{BB962C8B-B14F-4D97-AF65-F5344CB8AC3E}">
        <p14:creationId xmlns:p14="http://schemas.microsoft.com/office/powerpoint/2010/main" val="3291679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5CA7DC-28CB-D844-8712-DC859D1A4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969884" y="2777713"/>
            <a:ext cx="3281932" cy="1623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77EF83-5217-FA4C-8377-140B277C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Site On the Internet.  </a:t>
            </a:r>
            <a:r>
              <a:rPr lang="en-US" sz="3200" dirty="0"/>
              <a:t>Probably.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85636-32ED-A043-8EC1-7908A8E70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14" y="1567930"/>
            <a:ext cx="7886700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https://github.com/Teichlab/scg_lib_structs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C150A-6CC8-DD4B-9B20-4EA13D9EBD40}"/>
              </a:ext>
            </a:extLst>
          </p:cNvPr>
          <p:cNvSpPr/>
          <p:nvPr/>
        </p:nvSpPr>
        <p:spPr>
          <a:xfrm>
            <a:off x="2758317" y="6176963"/>
            <a:ext cx="6081793" cy="369332"/>
          </a:xfrm>
          <a:prstGeom prst="rect">
            <a:avLst/>
          </a:prstGeom>
          <a:solidFill>
            <a:srgbClr val="00371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“What I cannot create, I do not understand.” --Feynman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9A252-EC5A-D047-8F19-1D43E3EF31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65" y="5047258"/>
            <a:ext cx="7963593" cy="1055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8D1C4-DF92-3648-954F-E1F99EB9F2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30" y="3056164"/>
            <a:ext cx="5104047" cy="1953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332120-825A-DA45-AA1B-45E1102719CF}"/>
              </a:ext>
            </a:extLst>
          </p:cNvPr>
          <p:cNvSpPr/>
          <p:nvPr/>
        </p:nvSpPr>
        <p:spPr>
          <a:xfrm>
            <a:off x="404447" y="2251325"/>
            <a:ext cx="4865821" cy="646331"/>
          </a:xfrm>
          <a:prstGeom prst="rect">
            <a:avLst/>
          </a:prstGeom>
          <a:solidFill>
            <a:srgbClr val="003712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halkboard" panose="03050602040202020205" pitchFamily="66" charset="77"/>
              </a:rPr>
              <a:t>Detailed visual guides to dozens of single-cell genomics methods</a:t>
            </a:r>
          </a:p>
        </p:txBody>
      </p:sp>
    </p:spTree>
    <p:extLst>
      <p:ext uri="{BB962C8B-B14F-4D97-AF65-F5344CB8AC3E}">
        <p14:creationId xmlns:p14="http://schemas.microsoft.com/office/powerpoint/2010/main" val="2771911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B8F0-2485-614F-83D5-9325D3DB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Hacking Droplets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23FF86-D9C7-FA42-A3E0-870FFE377C52}"/>
              </a:ext>
            </a:extLst>
          </p:cNvPr>
          <p:cNvGrpSpPr/>
          <p:nvPr/>
        </p:nvGrpSpPr>
        <p:grpSpPr>
          <a:xfrm>
            <a:off x="1000170" y="1841879"/>
            <a:ext cx="5957735" cy="3659615"/>
            <a:chOff x="526037" y="2036613"/>
            <a:chExt cx="5957735" cy="36596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484898-7E56-3042-811E-F73E14738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037" y="2036613"/>
              <a:ext cx="5957735" cy="3659615"/>
            </a:xfrm>
            <a:prstGeom prst="rect">
              <a:avLst/>
            </a:prstGeom>
          </p:spPr>
        </p:pic>
        <p:pic>
          <p:nvPicPr>
            <p:cNvPr id="13" name="Picture 12" descr="Cybersecurity 101: how to protect your business from hackers | Reach Further">
              <a:extLst>
                <a:ext uri="{FF2B5EF4-FFF2-40B4-BE49-F238E27FC236}">
                  <a16:creationId xmlns:a16="http://schemas.microsoft.com/office/drawing/2014/main" id="{77943411-F3D5-A34E-8F8F-E24AC4DAD8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14"/>
            <a:stretch/>
          </p:blipFill>
          <p:spPr bwMode="auto">
            <a:xfrm>
              <a:off x="3957113" y="2657059"/>
              <a:ext cx="1739275" cy="1325563"/>
            </a:xfrm>
            <a:custGeom>
              <a:avLst/>
              <a:gdLst>
                <a:gd name="connsiteX0" fmla="*/ 0 w 2274606"/>
                <a:gd name="connsiteY0" fmla="*/ 0 h 1733558"/>
                <a:gd name="connsiteX1" fmla="*/ 2241481 w 2274606"/>
                <a:gd name="connsiteY1" fmla="*/ 154585 h 1733558"/>
                <a:gd name="connsiteX2" fmla="*/ 2274606 w 2274606"/>
                <a:gd name="connsiteY2" fmla="*/ 1711474 h 1733558"/>
                <a:gd name="connsiteX3" fmla="*/ 11042 w 2274606"/>
                <a:gd name="connsiteY3" fmla="*/ 1733558 h 173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4606" h="1733558">
                  <a:moveTo>
                    <a:pt x="0" y="0"/>
                  </a:moveTo>
                  <a:lnTo>
                    <a:pt x="2241481" y="154585"/>
                  </a:lnTo>
                  <a:lnTo>
                    <a:pt x="2274606" y="1711474"/>
                  </a:lnTo>
                  <a:lnTo>
                    <a:pt x="11042" y="1733558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982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C836-8C98-4548-8C64-CB00C6A7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scifi</a:t>
            </a:r>
            <a:r>
              <a:rPr lang="en-US" dirty="0">
                <a:solidFill>
                  <a:schemeClr val="accent6"/>
                </a:solidFill>
              </a:rPr>
              <a:t>-RNA-seq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A93B5-CDA4-434A-BA55-6458633B5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683" y="1210733"/>
            <a:ext cx="4759095" cy="500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F65AA-A2CD-2140-A96C-26DCFBFA40C8}"/>
              </a:ext>
            </a:extLst>
          </p:cNvPr>
          <p:cNvSpPr/>
          <p:nvPr/>
        </p:nvSpPr>
        <p:spPr>
          <a:xfrm>
            <a:off x="628650" y="6347936"/>
            <a:ext cx="72220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Paul </a:t>
            </a:r>
            <a:r>
              <a:rPr lang="en-US" sz="1050" dirty="0" err="1"/>
              <a:t>Datlinger</a:t>
            </a:r>
            <a:r>
              <a:rPr lang="en-US" sz="1050" dirty="0"/>
              <a:t>, André F </a:t>
            </a:r>
            <a:r>
              <a:rPr lang="en-US" sz="1050" dirty="0" err="1"/>
              <a:t>Rendeiro</a:t>
            </a:r>
            <a:r>
              <a:rPr lang="en-US" sz="1050" dirty="0"/>
              <a:t>, </a:t>
            </a:r>
            <a:r>
              <a:rPr lang="en-US" sz="1050" dirty="0" err="1"/>
              <a:t>Thorina</a:t>
            </a:r>
            <a:r>
              <a:rPr lang="en-US" sz="1050" dirty="0"/>
              <a:t> </a:t>
            </a:r>
            <a:r>
              <a:rPr lang="en-US" sz="1050" dirty="0" err="1"/>
              <a:t>Boenke</a:t>
            </a:r>
            <a:r>
              <a:rPr lang="en-US" sz="1050" dirty="0"/>
              <a:t>, Thomas </a:t>
            </a:r>
            <a:r>
              <a:rPr lang="en-US" sz="1050" dirty="0" err="1"/>
              <a:t>Krausgruber</a:t>
            </a:r>
            <a:r>
              <a:rPr lang="en-US" sz="1050" dirty="0"/>
              <a:t>, Daniele </a:t>
            </a:r>
            <a:r>
              <a:rPr lang="en-US" sz="1050" dirty="0" err="1"/>
              <a:t>Barreca</a:t>
            </a:r>
            <a:r>
              <a:rPr lang="en-US" sz="1050" dirty="0"/>
              <a:t>, Christoph Bock</a:t>
            </a:r>
          </a:p>
          <a:p>
            <a:r>
              <a:rPr lang="en-US" sz="1050" dirty="0" err="1"/>
              <a:t>doi</a:t>
            </a:r>
            <a:r>
              <a:rPr lang="en-US" sz="1050" dirty="0"/>
              <a:t>: https://</a:t>
            </a:r>
            <a:r>
              <a:rPr lang="en-US" sz="1050" dirty="0" err="1"/>
              <a:t>doi.org</a:t>
            </a:r>
            <a:r>
              <a:rPr lang="en-US" sz="1050" dirty="0"/>
              <a:t>/10.1101/2019.12.17.879304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10A0E-B3A1-444E-BBE9-F1EE6EF05BEA}"/>
              </a:ext>
            </a:extLst>
          </p:cNvPr>
          <p:cNvSpPr txBox="1"/>
          <p:nvPr/>
        </p:nvSpPr>
        <p:spPr>
          <a:xfrm>
            <a:off x="628650" y="1454760"/>
            <a:ext cx="29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Combinatorial fluidic indexing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4EB7C-252F-4245-A39E-50AA1E1DADA6}"/>
              </a:ext>
            </a:extLst>
          </p:cNvPr>
          <p:cNvSpPr txBox="1"/>
          <p:nvPr/>
        </p:nvSpPr>
        <p:spPr>
          <a:xfrm>
            <a:off x="386757" y="2149027"/>
            <a:ext cx="37330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Massive improvement in # cells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Up-front barcoding in plates via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Swaps chemistry of 10X Genomics: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10X Gel beads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Ligation instead of 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to 150,000 cells per channel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(15X increase)</a:t>
            </a:r>
          </a:p>
        </p:txBody>
      </p:sp>
    </p:spTree>
    <p:extLst>
      <p:ext uri="{BB962C8B-B14F-4D97-AF65-F5344CB8AC3E}">
        <p14:creationId xmlns:p14="http://schemas.microsoft.com/office/powerpoint/2010/main" val="953374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5138-5A6E-6143-9A94-C3CA5008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ame of Thrones" panose="02000500000000000000" pitchFamily="2" charset="77"/>
              </a:rPr>
              <a:t>G</a:t>
            </a:r>
            <a:r>
              <a:rPr lang="en-US" sz="2800" dirty="0">
                <a:latin typeface="Game of Thrones" panose="02000500000000000000" pitchFamily="2" charset="77"/>
              </a:rPr>
              <a:t>enotyping of </a:t>
            </a:r>
            <a:r>
              <a:rPr lang="en-US" sz="2800" dirty="0">
                <a:solidFill>
                  <a:srgbClr val="FF0000"/>
                </a:solidFill>
                <a:latin typeface="Game of Thrones" panose="02000500000000000000" pitchFamily="2" charset="77"/>
              </a:rPr>
              <a:t>T</a:t>
            </a:r>
            <a:r>
              <a:rPr lang="en-US" sz="2800" dirty="0">
                <a:latin typeface="Game of Thrones" panose="02000500000000000000" pitchFamily="2" charset="77"/>
              </a:rPr>
              <a:t>ranscriptomes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1B464-98E9-564E-A32B-28FC236DCA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1399141"/>
            <a:ext cx="8322365" cy="23464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D80A19-F40B-D240-B336-B70EC54018CA}"/>
              </a:ext>
            </a:extLst>
          </p:cNvPr>
          <p:cNvGrpSpPr/>
          <p:nvPr/>
        </p:nvGrpSpPr>
        <p:grpSpPr>
          <a:xfrm>
            <a:off x="628650" y="4102309"/>
            <a:ext cx="4337402" cy="2464143"/>
            <a:chOff x="2171425" y="4102309"/>
            <a:chExt cx="4337402" cy="24641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69275D-F242-D64C-89A8-1C41B2435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1425" y="4102309"/>
              <a:ext cx="2143299" cy="24243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47F7B-3C59-4D49-A2D0-0E7CD0E1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8529" y="4142065"/>
              <a:ext cx="2050298" cy="242438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B1B12-61F9-EB45-AF8B-7EF9A59DD2E4}"/>
              </a:ext>
            </a:extLst>
          </p:cNvPr>
          <p:cNvSpPr/>
          <p:nvPr/>
        </p:nvSpPr>
        <p:spPr>
          <a:xfrm>
            <a:off x="6103744" y="6526696"/>
            <a:ext cx="3040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-apple-system"/>
              </a:rPr>
              <a:t>Nam et al. Nature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-apple-system"/>
              </a:rPr>
              <a:t> 571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, 355–360(2019)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7A1432-8B2E-0649-B042-B49FDA72A7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091" y="4128508"/>
            <a:ext cx="2410240" cy="24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886" y="1620571"/>
            <a:ext cx="7883103" cy="38528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79315" y="5778229"/>
            <a:ext cx="528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~10-fold increase in # of cells profiled every other year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Rapid Rise of Single Cell Biology</a:t>
            </a:r>
          </a:p>
        </p:txBody>
      </p:sp>
    </p:spTree>
    <p:extLst>
      <p:ext uri="{BB962C8B-B14F-4D97-AF65-F5344CB8AC3E}">
        <p14:creationId xmlns:p14="http://schemas.microsoft.com/office/powerpoint/2010/main" val="2121898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1E6B-8F8D-6044-956A-4DE8163A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CITE</a:t>
            </a:r>
            <a:r>
              <a:rPr lang="en-US" dirty="0"/>
              <a:t>-</a:t>
            </a:r>
            <a:r>
              <a:rPr lang="en-US" dirty="0" err="1"/>
              <a:t>Seq</a:t>
            </a:r>
            <a:r>
              <a:rPr lang="en-US" dirty="0"/>
              <a:t> / </a:t>
            </a:r>
            <a:r>
              <a:rPr lang="en-US" dirty="0">
                <a:solidFill>
                  <a:schemeClr val="accent6"/>
                </a:solidFill>
              </a:rPr>
              <a:t>REAP</a:t>
            </a:r>
            <a:r>
              <a:rPr lang="en-US" dirty="0"/>
              <a:t>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9D279-B244-E749-9F40-0CE05C5CAB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330366"/>
            <a:ext cx="4542065" cy="3419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A7B3A-4486-6F4B-A307-E76186A600EF}"/>
              </a:ext>
            </a:extLst>
          </p:cNvPr>
          <p:cNvSpPr txBox="1"/>
          <p:nvPr/>
        </p:nvSpPr>
        <p:spPr>
          <a:xfrm>
            <a:off x="5282293" y="2410797"/>
            <a:ext cx="37198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accent6"/>
                </a:solidFill>
              </a:rPr>
              <a:t>A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ntibody </a:t>
            </a:r>
            <a:r>
              <a:rPr lang="en-US" sz="1500" b="1" dirty="0">
                <a:solidFill>
                  <a:schemeClr val="accent6"/>
                </a:solidFill>
              </a:rPr>
              <a:t>D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erived </a:t>
            </a:r>
            <a:r>
              <a:rPr lang="en-US" sz="1500" b="1" dirty="0">
                <a:solidFill>
                  <a:schemeClr val="accent6"/>
                </a:solidFill>
              </a:rPr>
              <a:t>T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ag</a:t>
            </a:r>
            <a:r>
              <a:rPr lang="en-US" sz="1500" dirty="0"/>
              <a:t> (</a:t>
            </a:r>
            <a:r>
              <a:rPr lang="en-US" sz="1500" b="1" dirty="0">
                <a:solidFill>
                  <a:schemeClr val="accent6"/>
                </a:solidFill>
              </a:rPr>
              <a:t>ADT</a:t>
            </a:r>
            <a:r>
              <a:rPr lang="en-US" sz="1500" dirty="0"/>
              <a:t>)</a:t>
            </a:r>
          </a:p>
          <a:p>
            <a:r>
              <a:rPr lang="en-US" sz="1500" dirty="0"/>
              <a:t>    sequenced as part of normal 10X run</a:t>
            </a:r>
          </a:p>
          <a:p>
            <a:endParaRPr lang="en-US" sz="1500" b="1" dirty="0"/>
          </a:p>
          <a:p>
            <a:r>
              <a:rPr lang="en-US" sz="1500" b="1" dirty="0"/>
              <a:t>Enables:</a:t>
            </a:r>
          </a:p>
          <a:p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Simultaneous mRNA + Protein Abundance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Increased sensitivity to individual targets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0000"/>
                </a:solidFill>
              </a:rPr>
              <a:t>‘</a:t>
            </a:r>
            <a:r>
              <a:rPr lang="en-US" sz="1500" dirty="0" err="1">
                <a:solidFill>
                  <a:srgbClr val="FF0000"/>
                </a:solidFill>
              </a:rPr>
              <a:t>Superloading</a:t>
            </a:r>
            <a:r>
              <a:rPr lang="en-US" sz="1500" dirty="0">
                <a:solidFill>
                  <a:srgbClr val="FF0000"/>
                </a:solidFill>
              </a:rPr>
              <a:t>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2AA21-9661-0D4A-8B2E-53735732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97" y="6472718"/>
            <a:ext cx="2552700" cy="29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744A4-DC59-7A4E-B792-272A6584486E}"/>
              </a:ext>
            </a:extLst>
          </p:cNvPr>
          <p:cNvSpPr txBox="1"/>
          <p:nvPr/>
        </p:nvSpPr>
        <p:spPr>
          <a:xfrm>
            <a:off x="5038473" y="6457041"/>
            <a:ext cx="1276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Stoeckius</a:t>
            </a:r>
            <a:r>
              <a:rPr lang="en-US" sz="1400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285764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73B5B-D424-114C-9ED4-691BE3D502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29" y="941696"/>
            <a:ext cx="7224357" cy="56661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1374B03-F17E-EC41-9536-CF672F4F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CITE-</a:t>
            </a:r>
            <a:r>
              <a:rPr lang="en-US" dirty="0" err="1"/>
              <a:t>Seq</a:t>
            </a:r>
            <a:r>
              <a:rPr lang="en-US" dirty="0"/>
              <a:t> / REAP-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34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EA401A-0693-1040-9A14-5D03826B8E71}"/>
              </a:ext>
            </a:extLst>
          </p:cNvPr>
          <p:cNvSpPr/>
          <p:nvPr/>
        </p:nvSpPr>
        <p:spPr>
          <a:xfrm>
            <a:off x="569508" y="685711"/>
            <a:ext cx="679468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+mj-lt"/>
              </a:rPr>
              <a:t>Multiplexing with ADTs:  “Cell Hashing”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BB1C8-D14E-194D-A571-15F6029B97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941" y="1358039"/>
            <a:ext cx="6992389" cy="2622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CF3EA-3A8D-5848-B9C1-5246A1C71EB1}"/>
              </a:ext>
            </a:extLst>
          </p:cNvPr>
          <p:cNvSpPr txBox="1"/>
          <p:nvPr/>
        </p:nvSpPr>
        <p:spPr>
          <a:xfrm>
            <a:off x="7553325" y="6213591"/>
            <a:ext cx="13251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Stoeckius</a:t>
            </a:r>
            <a:r>
              <a:rPr lang="en-US" sz="1350" dirty="0"/>
              <a:t>, NYGC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F3732-EA03-1D4A-AAC1-FC5B162475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475" y="4161823"/>
            <a:ext cx="1781175" cy="1563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D61D43-635C-AF47-A9D5-1F34CCAE3B06}"/>
              </a:ext>
            </a:extLst>
          </p:cNvPr>
          <p:cNvSpPr/>
          <p:nvPr/>
        </p:nvSpPr>
        <p:spPr>
          <a:xfrm>
            <a:off x="2235994" y="4233988"/>
            <a:ext cx="192881" cy="1338137"/>
          </a:xfrm>
          <a:prstGeom prst="rect">
            <a:avLst/>
          </a:prstGeom>
          <a:solidFill>
            <a:schemeClr val="accent6">
              <a:alpha val="37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0B9260-9DFB-904A-AB93-6BE7A78D8F89}"/>
              </a:ext>
            </a:extLst>
          </p:cNvPr>
          <p:cNvSpPr/>
          <p:nvPr/>
        </p:nvSpPr>
        <p:spPr>
          <a:xfrm>
            <a:off x="2468960" y="4233988"/>
            <a:ext cx="192881" cy="1338137"/>
          </a:xfrm>
          <a:prstGeom prst="rect">
            <a:avLst/>
          </a:prstGeom>
          <a:solidFill>
            <a:schemeClr val="accent6">
              <a:alpha val="59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B9D34AB-08C5-3F47-B1A7-4EADF97F19F5}"/>
              </a:ext>
            </a:extLst>
          </p:cNvPr>
          <p:cNvSpPr/>
          <p:nvPr/>
        </p:nvSpPr>
        <p:spPr>
          <a:xfrm>
            <a:off x="2701926" y="4233988"/>
            <a:ext cx="192881" cy="1338137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669612C-0BDD-1349-BCD4-AB1005FDF658}"/>
              </a:ext>
            </a:extLst>
          </p:cNvPr>
          <p:cNvSpPr/>
          <p:nvPr/>
        </p:nvSpPr>
        <p:spPr>
          <a:xfrm>
            <a:off x="2934892" y="4233987"/>
            <a:ext cx="192881" cy="1338137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1FE66-0EFC-5B41-A67E-6F0417E0DF85}"/>
              </a:ext>
            </a:extLst>
          </p:cNvPr>
          <p:cNvSpPr txBox="1"/>
          <p:nvPr/>
        </p:nvSpPr>
        <p:spPr>
          <a:xfrm>
            <a:off x="3440411" y="4805062"/>
            <a:ext cx="388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Sort multiple bins </a:t>
            </a:r>
            <a:r>
              <a:rPr lang="en-US" sz="1350" dirty="0">
                <a:sym typeface="Wingdings" pitchFamily="2" charset="2"/>
              </a:rPr>
              <a:t> HTO Label  </a:t>
            </a:r>
            <a:r>
              <a:rPr lang="en-US" sz="1350" dirty="0" err="1">
                <a:sym typeface="Wingdings" pitchFamily="2" charset="2"/>
              </a:rPr>
              <a:t>Repool</a:t>
            </a:r>
            <a:r>
              <a:rPr lang="en-US" sz="1350" dirty="0">
                <a:sym typeface="Wingdings" pitchFamily="2" charset="2"/>
              </a:rPr>
              <a:t> &amp; Capture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23083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E783-1518-EE4B-B11A-A4A9E881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0387"/>
            <a:ext cx="7886700" cy="1325563"/>
          </a:xfrm>
        </p:spPr>
        <p:txBody>
          <a:bodyPr/>
          <a:lstStyle/>
          <a:p>
            <a:r>
              <a:rPr lang="en-US" dirty="0"/>
              <a:t>DART-seq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CBA45-609A-7841-BD6B-EA11DAB24E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50241"/>
            <a:ext cx="9144000" cy="23295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DAF525-8C84-F145-BF6E-C510BBC7C9D1}"/>
              </a:ext>
            </a:extLst>
          </p:cNvPr>
          <p:cNvSpPr/>
          <p:nvPr/>
        </p:nvSpPr>
        <p:spPr>
          <a:xfrm>
            <a:off x="1108709" y="6427113"/>
            <a:ext cx="80352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222222"/>
                </a:solidFill>
                <a:latin typeface="-apple-system"/>
              </a:rPr>
              <a:t>Saikia</a:t>
            </a:r>
            <a:r>
              <a:rPr lang="en-US" sz="1100" dirty="0">
                <a:solidFill>
                  <a:srgbClr val="222222"/>
                </a:solidFill>
                <a:latin typeface="-apple-system"/>
              </a:rPr>
              <a:t>, M., Burnham, P., </a:t>
            </a:r>
            <a:r>
              <a:rPr lang="en-US" sz="1100" dirty="0" err="1">
                <a:solidFill>
                  <a:srgbClr val="222222"/>
                </a:solidFill>
                <a:latin typeface="-apple-system"/>
              </a:rPr>
              <a:t>Keshavjee</a:t>
            </a:r>
            <a:r>
              <a:rPr lang="en-US" sz="1100" dirty="0">
                <a:solidFill>
                  <a:srgbClr val="222222"/>
                </a:solidFill>
                <a:latin typeface="-apple-system"/>
              </a:rPr>
              <a:t>, S.H. </a:t>
            </a:r>
            <a:r>
              <a:rPr lang="en-US" sz="1100" i="1" dirty="0">
                <a:solidFill>
                  <a:srgbClr val="222222"/>
                </a:solidFill>
                <a:latin typeface="-apple-system"/>
              </a:rPr>
              <a:t>et al.</a:t>
            </a:r>
            <a:r>
              <a:rPr lang="en-US" sz="1100" dirty="0">
                <a:solidFill>
                  <a:srgbClr val="222222"/>
                </a:solidFill>
                <a:latin typeface="-apple-system"/>
              </a:rPr>
              <a:t> Simultaneous multiplexed amplicon sequencing and transcriptome profiling in single cells. </a:t>
            </a:r>
            <a:r>
              <a:rPr lang="en-US" sz="1100" i="1" dirty="0">
                <a:solidFill>
                  <a:srgbClr val="222222"/>
                </a:solidFill>
                <a:latin typeface="-apple-system"/>
              </a:rPr>
              <a:t>Nat Methods</a:t>
            </a:r>
            <a:r>
              <a:rPr lang="en-US" sz="1100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sz="1100" b="1" dirty="0">
                <a:solidFill>
                  <a:srgbClr val="222222"/>
                </a:solidFill>
                <a:latin typeface="-apple-system"/>
              </a:rPr>
              <a:t>16, </a:t>
            </a:r>
            <a:r>
              <a:rPr lang="en-US" sz="1100" dirty="0">
                <a:solidFill>
                  <a:srgbClr val="222222"/>
                </a:solidFill>
                <a:latin typeface="-apple-system"/>
              </a:rPr>
              <a:t>59–62 (2019). https://</a:t>
            </a:r>
            <a:r>
              <a:rPr lang="en-US" sz="1100" dirty="0" err="1">
                <a:solidFill>
                  <a:srgbClr val="222222"/>
                </a:solidFill>
                <a:latin typeface="-apple-system"/>
              </a:rPr>
              <a:t>doi.org</a:t>
            </a:r>
            <a:r>
              <a:rPr lang="en-US" sz="1100" dirty="0">
                <a:solidFill>
                  <a:srgbClr val="222222"/>
                </a:solidFill>
                <a:latin typeface="-apple-system"/>
              </a:rPr>
              <a:t>/10.1038/s41592-018-0259-9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C5C8A-D589-D24D-BC41-E37C9BC306EA}"/>
              </a:ext>
            </a:extLst>
          </p:cNvPr>
          <p:cNvSpPr txBox="1"/>
          <p:nvPr/>
        </p:nvSpPr>
        <p:spPr>
          <a:xfrm>
            <a:off x="628650" y="1358745"/>
            <a:ext cx="7015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Modification of barcoded bead to prime non-poly(A) transcripts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Ligate gene-specific primers to subset of oligo-dT sites via bridge oligo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Careful titration of primers necessary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CA3AD-2149-D84A-AC1C-AD6D7B0C0EDE}"/>
              </a:ext>
            </a:extLst>
          </p:cNvPr>
          <p:cNvSpPr/>
          <p:nvPr/>
        </p:nvSpPr>
        <p:spPr>
          <a:xfrm>
            <a:off x="628650" y="819455"/>
            <a:ext cx="7301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D</a:t>
            </a:r>
            <a:r>
              <a:rPr lang="en-US" sz="2400" dirty="0"/>
              <a:t>roplet-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/>
              <a:t>ssisted </a:t>
            </a:r>
            <a:r>
              <a:rPr lang="en-US" sz="2400" dirty="0">
                <a:solidFill>
                  <a:schemeClr val="accent6"/>
                </a:solidFill>
              </a:rPr>
              <a:t>R</a:t>
            </a:r>
            <a:r>
              <a:rPr lang="en-US" sz="2400" dirty="0"/>
              <a:t>NA </a:t>
            </a:r>
            <a:r>
              <a:rPr lang="en-US" sz="2400" dirty="0">
                <a:solidFill>
                  <a:schemeClr val="accent6"/>
                </a:solidFill>
              </a:rPr>
              <a:t>T</a:t>
            </a:r>
            <a:r>
              <a:rPr lang="en-US" sz="2400" dirty="0"/>
              <a:t>argeting by single-cell sequencing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8314A-F792-594A-A0EE-1D1D2BDA0F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63" y="4348336"/>
            <a:ext cx="8146473" cy="20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72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90690"/>
            <a:ext cx="9144000" cy="39282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Perturb-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19199" y="6390930"/>
            <a:ext cx="430053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Adamson et al. (2016). Cell 16(7), 1867–1882.e21</a:t>
            </a:r>
          </a:p>
        </p:txBody>
      </p:sp>
    </p:spTree>
    <p:extLst>
      <p:ext uri="{BB962C8B-B14F-4D97-AF65-F5344CB8AC3E}">
        <p14:creationId xmlns:p14="http://schemas.microsoft.com/office/powerpoint/2010/main" val="2420892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35A5-9424-3741-B65F-F9FABD6E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8B74C5-B763-594E-A249-A827BD3FF1A5}"/>
              </a:ext>
            </a:extLst>
          </p:cNvPr>
          <p:cNvGrpSpPr/>
          <p:nvPr/>
        </p:nvGrpSpPr>
        <p:grpSpPr>
          <a:xfrm>
            <a:off x="340436" y="365126"/>
            <a:ext cx="8044026" cy="2806700"/>
            <a:chOff x="340436" y="2162127"/>
            <a:chExt cx="8044026" cy="28067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0251C8-78B5-9D47-9BAA-E74C7AB2C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436" y="2162127"/>
              <a:ext cx="6197600" cy="28067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E0EEE8-BDB5-6242-A920-C926BCCBB469}"/>
                </a:ext>
              </a:extLst>
            </p:cNvPr>
            <p:cNvSpPr txBox="1"/>
            <p:nvPr/>
          </p:nvSpPr>
          <p:spPr>
            <a:xfrm>
              <a:off x="6878472" y="3520427"/>
              <a:ext cx="1505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1A1DD"/>
                  </a:solidFill>
                </a:rPr>
                <a:t>Antibody tags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E88852-F231-9840-B26B-27B6F0319A66}"/>
                </a:ext>
              </a:extLst>
            </p:cNvPr>
            <p:cNvSpPr txBox="1"/>
            <p:nvPr/>
          </p:nvSpPr>
          <p:spPr>
            <a:xfrm>
              <a:off x="6825380" y="4258246"/>
              <a:ext cx="1551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A885BE"/>
                  </a:solidFill>
                </a:rPr>
                <a:t>Cas9 </a:t>
              </a:r>
              <a:r>
                <a:rPr lang="en-US" b="1" dirty="0" err="1">
                  <a:solidFill>
                    <a:srgbClr val="A885BE"/>
                  </a:solidFill>
                </a:rPr>
                <a:t>tracrRNA</a:t>
              </a:r>
              <a:endParaRPr lang="en-US" b="1" dirty="0">
                <a:solidFill>
                  <a:srgbClr val="A885BE"/>
                </a:solidFill>
              </a:endParaRP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49D81EE5-2A97-FE44-BD8D-0614809E844C}"/>
                </a:ext>
              </a:extLst>
            </p:cNvPr>
            <p:cNvSpPr/>
            <p:nvPr/>
          </p:nvSpPr>
          <p:spPr>
            <a:xfrm>
              <a:off x="6238004" y="3543026"/>
              <a:ext cx="491320" cy="324135"/>
            </a:xfrm>
            <a:prstGeom prst="rightArrow">
              <a:avLst/>
            </a:prstGeom>
            <a:solidFill>
              <a:srgbClr val="21A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E7680D9-9370-464E-82C5-D31679E76E55}"/>
                </a:ext>
              </a:extLst>
            </p:cNvPr>
            <p:cNvSpPr/>
            <p:nvPr/>
          </p:nvSpPr>
          <p:spPr>
            <a:xfrm>
              <a:off x="6216934" y="4280845"/>
              <a:ext cx="491320" cy="324135"/>
            </a:xfrm>
            <a:prstGeom prst="rightArrow">
              <a:avLst/>
            </a:prstGeom>
            <a:solidFill>
              <a:srgbClr val="A88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8C2A732-7FCB-AB45-BDE7-74DB307FB74E}"/>
                </a:ext>
              </a:extLst>
            </p:cNvPr>
            <p:cNvSpPr/>
            <p:nvPr/>
          </p:nvSpPr>
          <p:spPr>
            <a:xfrm>
              <a:off x="6238982" y="2805206"/>
              <a:ext cx="491320" cy="324135"/>
            </a:xfrm>
            <a:prstGeom prst="rightArrow">
              <a:avLst/>
            </a:prstGeom>
            <a:solidFill>
              <a:srgbClr val="3B5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60683B-510B-9440-B412-85A808C8B955}"/>
                </a:ext>
              </a:extLst>
            </p:cNvPr>
            <p:cNvSpPr txBox="1"/>
            <p:nvPr/>
          </p:nvSpPr>
          <p:spPr>
            <a:xfrm>
              <a:off x="6878472" y="276000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B5EAB"/>
                  </a:solidFill>
                </a:rPr>
                <a:t>mRNA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4A284B-6268-6040-9ACD-2C56E795A0D7}"/>
              </a:ext>
            </a:extLst>
          </p:cNvPr>
          <p:cNvSpPr txBox="1"/>
          <p:nvPr/>
        </p:nvSpPr>
        <p:spPr>
          <a:xfrm>
            <a:off x="2057409" y="3014414"/>
            <a:ext cx="5614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RT primer sequences per bead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efficiency capture of antibody tags, CRISPR guides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3A15B5-5C8E-0E4D-ADF2-7C23A9E434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533" y="3814905"/>
            <a:ext cx="6216934" cy="287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TCR/BCR Profiling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668" y="1543475"/>
            <a:ext cx="4984508" cy="3061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00DF2F-47DF-8745-857E-90B8F8D445D6}"/>
              </a:ext>
            </a:extLst>
          </p:cNvPr>
          <p:cNvSpPr/>
          <p:nvPr/>
        </p:nvSpPr>
        <p:spPr>
          <a:xfrm>
            <a:off x="2992967" y="5605936"/>
            <a:ext cx="296333" cy="177800"/>
          </a:xfrm>
          <a:prstGeom prst="rect">
            <a:avLst/>
          </a:prstGeom>
          <a:solidFill>
            <a:srgbClr val="A3D5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2994AE-A33E-1D4A-B124-BA8CD2DC8CDB}"/>
              </a:ext>
            </a:extLst>
          </p:cNvPr>
          <p:cNvSpPr/>
          <p:nvPr/>
        </p:nvSpPr>
        <p:spPr>
          <a:xfrm>
            <a:off x="1896533" y="5605936"/>
            <a:ext cx="1096434" cy="177800"/>
          </a:xfrm>
          <a:prstGeom prst="rect">
            <a:avLst/>
          </a:prstGeom>
          <a:solidFill>
            <a:srgbClr val="F68A8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D1A9E0-D75B-9F43-8225-3BE8CC258F4D}"/>
              </a:ext>
            </a:extLst>
          </p:cNvPr>
          <p:cNvSpPr/>
          <p:nvPr/>
        </p:nvSpPr>
        <p:spPr>
          <a:xfrm>
            <a:off x="3289300" y="5605936"/>
            <a:ext cx="444499" cy="177800"/>
          </a:xfrm>
          <a:prstGeom prst="rect">
            <a:avLst/>
          </a:prstGeom>
          <a:solidFill>
            <a:srgbClr val="FCFE8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9D89A-99C1-C24B-BBF9-E5BD1460E194}"/>
              </a:ext>
            </a:extLst>
          </p:cNvPr>
          <p:cNvSpPr/>
          <p:nvPr/>
        </p:nvSpPr>
        <p:spPr>
          <a:xfrm>
            <a:off x="3733799" y="5605936"/>
            <a:ext cx="3454396" cy="177800"/>
          </a:xfrm>
          <a:prstGeom prst="rect">
            <a:avLst/>
          </a:prstGeom>
          <a:solidFill>
            <a:srgbClr val="B3D6E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58E64-0DBF-014E-A595-69E7488B938F}"/>
              </a:ext>
            </a:extLst>
          </p:cNvPr>
          <p:cNvSpPr txBox="1"/>
          <p:nvPr/>
        </p:nvSpPr>
        <p:spPr>
          <a:xfrm>
            <a:off x="2286694" y="576296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AB3AA-6BB8-A347-835C-AA633F1BB5B0}"/>
              </a:ext>
            </a:extLst>
          </p:cNvPr>
          <p:cNvSpPr txBox="1"/>
          <p:nvPr/>
        </p:nvSpPr>
        <p:spPr>
          <a:xfrm>
            <a:off x="3003514" y="578373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122E5-1BCF-C947-8247-5B1B2B3A902F}"/>
              </a:ext>
            </a:extLst>
          </p:cNvPr>
          <p:cNvSpPr txBox="1"/>
          <p:nvPr/>
        </p:nvSpPr>
        <p:spPr>
          <a:xfrm>
            <a:off x="3400406" y="5783736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A51C3-7B03-9941-8FF9-747BB5319FF5}"/>
              </a:ext>
            </a:extLst>
          </p:cNvPr>
          <p:cNvSpPr txBox="1"/>
          <p:nvPr/>
        </p:nvSpPr>
        <p:spPr>
          <a:xfrm>
            <a:off x="5306948" y="57837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FA1F191-9475-B04E-B30A-E5E4E265BF22}"/>
              </a:ext>
            </a:extLst>
          </p:cNvPr>
          <p:cNvSpPr/>
          <p:nvPr/>
        </p:nvSpPr>
        <p:spPr>
          <a:xfrm rot="16200000">
            <a:off x="3121329" y="4811738"/>
            <a:ext cx="240691" cy="12848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2573D-2C65-AA48-92C9-7A32F87A100C}"/>
              </a:ext>
            </a:extLst>
          </p:cNvPr>
          <p:cNvSpPr txBox="1"/>
          <p:nvPr/>
        </p:nvSpPr>
        <p:spPr>
          <a:xfrm>
            <a:off x="2332098" y="4757181"/>
            <a:ext cx="18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CDR3</a:t>
            </a:r>
          </a:p>
          <a:p>
            <a:pPr algn="ctr"/>
            <a:r>
              <a:rPr lang="en-US" dirty="0"/>
              <a:t>“interesting part”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90DC21-5C4A-6948-A8E5-376315029E1E}"/>
              </a:ext>
            </a:extLst>
          </p:cNvPr>
          <p:cNvCxnSpPr/>
          <p:nvPr/>
        </p:nvCxnSpPr>
        <p:spPr>
          <a:xfrm>
            <a:off x="6017444" y="5501312"/>
            <a:ext cx="54186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2C8C2C-A443-9C44-B523-ACD85BB2BEE0}"/>
              </a:ext>
            </a:extLst>
          </p:cNvPr>
          <p:cNvCxnSpPr/>
          <p:nvPr/>
        </p:nvCxnSpPr>
        <p:spPr>
          <a:xfrm>
            <a:off x="6180667" y="5333799"/>
            <a:ext cx="54186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97D9EC-F529-5045-9AAB-A809079FA8CB}"/>
              </a:ext>
            </a:extLst>
          </p:cNvPr>
          <p:cNvCxnSpPr/>
          <p:nvPr/>
        </p:nvCxnSpPr>
        <p:spPr>
          <a:xfrm>
            <a:off x="5731934" y="5403512"/>
            <a:ext cx="54186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F7DBCC-B2DD-B342-8A0F-B152956DF93A}"/>
              </a:ext>
            </a:extLst>
          </p:cNvPr>
          <p:cNvCxnSpPr/>
          <p:nvPr/>
        </p:nvCxnSpPr>
        <p:spPr>
          <a:xfrm>
            <a:off x="5909734" y="5198332"/>
            <a:ext cx="54186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0BA326-6CA1-B44F-B5A0-0DA436F59D57}"/>
              </a:ext>
            </a:extLst>
          </p:cNvPr>
          <p:cNvCxnSpPr/>
          <p:nvPr/>
        </p:nvCxnSpPr>
        <p:spPr>
          <a:xfrm>
            <a:off x="6559310" y="5198332"/>
            <a:ext cx="54186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C3E04B-8D60-6046-824C-8BC844DD309A}"/>
              </a:ext>
            </a:extLst>
          </p:cNvPr>
          <p:cNvCxnSpPr/>
          <p:nvPr/>
        </p:nvCxnSpPr>
        <p:spPr>
          <a:xfrm>
            <a:off x="6646329" y="5543847"/>
            <a:ext cx="54186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24CCE4-36C2-994B-9640-08D6F468ACEE}"/>
              </a:ext>
            </a:extLst>
          </p:cNvPr>
          <p:cNvSpPr txBox="1"/>
          <p:nvPr/>
        </p:nvSpPr>
        <p:spPr>
          <a:xfrm>
            <a:off x="4739685" y="4796955"/>
            <a:ext cx="381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Reads from 3’ droplet-based </a:t>
            </a:r>
            <a:r>
              <a:rPr lang="en-US" dirty="0" err="1">
                <a:solidFill>
                  <a:srgbClr val="FF0000"/>
                </a:solidFill>
              </a:rPr>
              <a:t>scRNAseq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22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807" y="3540899"/>
            <a:ext cx="6316509" cy="1337071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4275441" y="2411818"/>
            <a:ext cx="3917177" cy="1017181"/>
            <a:chOff x="2000460" y="1890462"/>
            <a:chExt cx="4362348" cy="897231"/>
          </a:xfrm>
        </p:grpSpPr>
        <p:grpSp>
          <p:nvGrpSpPr>
            <p:cNvPr id="18" name="Group 17"/>
            <p:cNvGrpSpPr/>
            <p:nvPr/>
          </p:nvGrpSpPr>
          <p:grpSpPr>
            <a:xfrm>
              <a:off x="2000460" y="1890462"/>
              <a:ext cx="4362348" cy="430067"/>
              <a:chOff x="2879001" y="536791"/>
              <a:chExt cx="4362348" cy="43006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879001" y="597525"/>
                <a:ext cx="3585173" cy="253500"/>
                <a:chOff x="1874067" y="588472"/>
                <a:chExt cx="3585173" cy="534158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874067" y="588475"/>
                  <a:ext cx="1158844" cy="534155"/>
                </a:xfrm>
                <a:prstGeom prst="rect">
                  <a:avLst/>
                </a:prstGeom>
                <a:solidFill>
                  <a:srgbClr val="F78B8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3032911" y="588474"/>
                  <a:ext cx="316871" cy="534155"/>
                </a:xfrm>
                <a:prstGeom prst="rect">
                  <a:avLst/>
                </a:prstGeom>
                <a:solidFill>
                  <a:srgbClr val="A6D77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355818" y="588473"/>
                  <a:ext cx="220301" cy="534155"/>
                </a:xfrm>
                <a:prstGeom prst="rect">
                  <a:avLst/>
                </a:prstGeom>
                <a:solidFill>
                  <a:srgbClr val="FEFD8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576119" y="588472"/>
                  <a:ext cx="1883121" cy="534155"/>
                </a:xfrm>
                <a:prstGeom prst="rect">
                  <a:avLst/>
                </a:prstGeom>
                <a:solidFill>
                  <a:srgbClr val="B3D4E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6558411" y="536791"/>
                <a:ext cx="682938" cy="29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/>
                  <a:t>TCR</a:t>
                </a:r>
                <a:r>
                  <a:rPr lang="en-US" sz="1600" dirty="0" err="1">
                    <a:latin typeface="Symbol" charset="2"/>
                    <a:ea typeface="Symbol" charset="2"/>
                    <a:cs typeface="Symbol" charset="2"/>
                  </a:rPr>
                  <a:t>b</a:t>
                </a:r>
                <a:endParaRPr lang="en-US" sz="1600" dirty="0">
                  <a:latin typeface="Symbol" charset="2"/>
                  <a:ea typeface="Symbol" charset="2"/>
                  <a:cs typeface="Symbol" charset="2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259767" y="597525"/>
                <a:ext cx="474917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V</a:t>
                </a:r>
                <a:r>
                  <a:rPr lang="en-US" sz="1200" dirty="0" err="1">
                    <a:latin typeface="Symbol" charset="2"/>
                    <a:ea typeface="Symbol" charset="2"/>
                    <a:cs typeface="Symbol" charset="2"/>
                  </a:rPr>
                  <a:t>b</a:t>
                </a:r>
                <a:endParaRPr lang="en-US" sz="1200" dirty="0">
                  <a:latin typeface="Symbol" charset="2"/>
                  <a:ea typeface="Symbol" charset="2"/>
                  <a:cs typeface="Symbol" charset="2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75861" y="597525"/>
                <a:ext cx="485602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</a:t>
                </a:r>
                <a:r>
                  <a:rPr lang="en-US" sz="1200" dirty="0">
                    <a:latin typeface="Symbol" charset="2"/>
                    <a:ea typeface="Symbol" charset="2"/>
                    <a:cs typeface="Symbol" charset="2"/>
                  </a:rPr>
                  <a:t>b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300169" y="597525"/>
                <a:ext cx="425757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J</a:t>
                </a:r>
                <a:r>
                  <a:rPr lang="en-US" sz="1200" dirty="0" err="1">
                    <a:latin typeface="Symbol" charset="2"/>
                    <a:ea typeface="Symbol" charset="2"/>
                    <a:cs typeface="Symbol" charset="2"/>
                  </a:rPr>
                  <a:t>b</a:t>
                </a:r>
                <a:endParaRPr lang="en-US" sz="1200" dirty="0">
                  <a:latin typeface="Symbol" charset="2"/>
                  <a:ea typeface="Symbol" charset="2"/>
                  <a:cs typeface="Symbol" charset="2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337337" y="597525"/>
                <a:ext cx="468504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C</a:t>
                </a:r>
                <a:r>
                  <a:rPr lang="en-US" sz="1200" dirty="0" err="1">
                    <a:latin typeface="Symbol" charset="2"/>
                    <a:ea typeface="Symbol" charset="2"/>
                    <a:cs typeface="Symbol" charset="2"/>
                  </a:rPr>
                  <a:t>b</a:t>
                </a:r>
                <a:endParaRPr lang="en-US" sz="1200" dirty="0">
                  <a:latin typeface="Symbol" charset="2"/>
                  <a:ea typeface="Symbol" charset="2"/>
                  <a:cs typeface="Symbol" charset="2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426397" y="2449138"/>
              <a:ext cx="79979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~900bp</a:t>
              </a:r>
            </a:p>
          </p:txBody>
        </p:sp>
        <p:sp>
          <p:nvSpPr>
            <p:cNvPr id="20" name="Left Brace 19"/>
            <p:cNvSpPr/>
            <p:nvPr/>
          </p:nvSpPr>
          <p:spPr>
            <a:xfrm rot="16200000">
              <a:off x="3747283" y="610786"/>
              <a:ext cx="91529" cy="3585175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717230" y="452143"/>
            <a:ext cx="5915025" cy="994172"/>
          </a:xfrm>
        </p:spPr>
        <p:txBody>
          <a:bodyPr/>
          <a:lstStyle/>
          <a:p>
            <a:r>
              <a:rPr lang="en-US" dirty="0"/>
              <a:t>5’-Barcoded Libraries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52726" y="5279195"/>
            <a:ext cx="6183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08" indent="-214308">
              <a:buFont typeface="Arial" charset="0"/>
              <a:buChar char="•"/>
            </a:pPr>
            <a:r>
              <a:rPr lang="en-US" dirty="0"/>
              <a:t>Problem: standard transcriptome libraries have strong 3’-bias</a:t>
            </a:r>
          </a:p>
          <a:p>
            <a:pPr marL="214308" indent="-214308">
              <a:buFont typeface="Arial" charset="0"/>
              <a:buChar char="•"/>
            </a:pPr>
            <a:r>
              <a:rPr lang="en-US" dirty="0"/>
              <a:t>CDR3 mapping requires 5’-Barcoded library</a:t>
            </a:r>
          </a:p>
          <a:p>
            <a:pPr marL="214308" indent="-214308">
              <a:buFont typeface="Arial" charset="0"/>
              <a:buChar char="•"/>
            </a:pPr>
            <a:r>
              <a:rPr lang="en-US" dirty="0"/>
              <a:t>Random fragmentation to sample different 3’-ends of reads</a:t>
            </a:r>
          </a:p>
          <a:p>
            <a:pPr marL="214308" indent="-214308">
              <a:buFont typeface="Arial" charset="0"/>
              <a:buChar char="•"/>
            </a:pPr>
            <a:r>
              <a:rPr lang="en-US" dirty="0"/>
              <a:t>Require much longer reads (300bp) at a depth of 5,000X / cell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0348" y="1899754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CDR3</a:t>
            </a:r>
          </a:p>
        </p:txBody>
      </p:sp>
      <p:sp>
        <p:nvSpPr>
          <p:cNvPr id="66" name="Left Brace 65"/>
          <p:cNvSpPr/>
          <p:nvPr/>
        </p:nvSpPr>
        <p:spPr>
          <a:xfrm rot="5400000">
            <a:off x="5365232" y="1899997"/>
            <a:ext cx="205569" cy="828644"/>
          </a:xfrm>
          <a:prstGeom prst="lef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99B290-EA41-EC46-8F89-2C4F01C17466}"/>
              </a:ext>
            </a:extLst>
          </p:cNvPr>
          <p:cNvSpPr/>
          <p:nvPr/>
        </p:nvSpPr>
        <p:spPr>
          <a:xfrm>
            <a:off x="-644614" y="2636976"/>
            <a:ext cx="2361236" cy="2361236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B59BD-0F07-984E-B8A2-7311D0B26FE3}"/>
              </a:ext>
            </a:extLst>
          </p:cNvPr>
          <p:cNvSpPr txBox="1"/>
          <p:nvPr/>
        </p:nvSpPr>
        <p:spPr>
          <a:xfrm rot="20240861">
            <a:off x="634591" y="3477556"/>
            <a:ext cx="13524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R1-</a:t>
            </a:r>
            <a:r>
              <a:rPr lang="en-US" sz="1350" dirty="0">
                <a:solidFill>
                  <a:schemeClr val="accent6"/>
                </a:solidFill>
              </a:rPr>
              <a:t>Barcode</a:t>
            </a:r>
            <a:r>
              <a:rPr lang="en-US" sz="1350" dirty="0"/>
              <a:t>-</a:t>
            </a:r>
            <a:r>
              <a:rPr lang="en-US" sz="1350" dirty="0">
                <a:solidFill>
                  <a:srgbClr val="FF0000"/>
                </a:solidFill>
              </a:rPr>
              <a:t>UMI</a:t>
            </a:r>
            <a:endParaRPr lang="en-US" sz="1350" dirty="0">
              <a:solidFill>
                <a:srgbClr val="0CB49B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0F1B799-3FB1-DE47-80C9-7DDB6F8660DC}"/>
              </a:ext>
            </a:extLst>
          </p:cNvPr>
          <p:cNvSpPr/>
          <p:nvPr/>
        </p:nvSpPr>
        <p:spPr>
          <a:xfrm>
            <a:off x="670596" y="3353344"/>
            <a:ext cx="995717" cy="505010"/>
          </a:xfrm>
          <a:custGeom>
            <a:avLst/>
            <a:gdLst>
              <a:gd name="connsiteX0" fmla="*/ 0 w 2233914"/>
              <a:gd name="connsiteY0" fmla="*/ 520861 h 520861"/>
              <a:gd name="connsiteX1" fmla="*/ 254643 w 2233914"/>
              <a:gd name="connsiteY1" fmla="*/ 69448 h 520861"/>
              <a:gd name="connsiteX2" fmla="*/ 1157468 w 2233914"/>
              <a:gd name="connsiteY2" fmla="*/ 162046 h 520861"/>
              <a:gd name="connsiteX3" fmla="*/ 2233914 w 2233914"/>
              <a:gd name="connsiteY3" fmla="*/ 0 h 5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3914" h="520861">
                <a:moveTo>
                  <a:pt x="0" y="520861"/>
                </a:moveTo>
                <a:cubicBezTo>
                  <a:pt x="30866" y="325055"/>
                  <a:pt x="61732" y="129250"/>
                  <a:pt x="254643" y="69448"/>
                </a:cubicBezTo>
                <a:cubicBezTo>
                  <a:pt x="447554" y="9646"/>
                  <a:pt x="827590" y="173621"/>
                  <a:pt x="1157468" y="162046"/>
                </a:cubicBezTo>
                <a:cubicBezTo>
                  <a:pt x="1487346" y="150471"/>
                  <a:pt x="1860630" y="75235"/>
                  <a:pt x="2233914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F167BAE-331C-7D46-8F6B-F94F2E7AE30C}"/>
              </a:ext>
            </a:extLst>
          </p:cNvPr>
          <p:cNvSpPr/>
          <p:nvPr/>
        </p:nvSpPr>
        <p:spPr>
          <a:xfrm rot="3799431">
            <a:off x="1028237" y="4227268"/>
            <a:ext cx="1023782" cy="507395"/>
          </a:xfrm>
          <a:custGeom>
            <a:avLst/>
            <a:gdLst>
              <a:gd name="connsiteX0" fmla="*/ 0 w 2233914"/>
              <a:gd name="connsiteY0" fmla="*/ 520861 h 520861"/>
              <a:gd name="connsiteX1" fmla="*/ 254643 w 2233914"/>
              <a:gd name="connsiteY1" fmla="*/ 69448 h 520861"/>
              <a:gd name="connsiteX2" fmla="*/ 1157468 w 2233914"/>
              <a:gd name="connsiteY2" fmla="*/ 162046 h 520861"/>
              <a:gd name="connsiteX3" fmla="*/ 2233914 w 2233914"/>
              <a:gd name="connsiteY3" fmla="*/ 0 h 5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3914" h="520861">
                <a:moveTo>
                  <a:pt x="0" y="520861"/>
                </a:moveTo>
                <a:cubicBezTo>
                  <a:pt x="30866" y="325055"/>
                  <a:pt x="61732" y="129250"/>
                  <a:pt x="254643" y="69448"/>
                </a:cubicBezTo>
                <a:cubicBezTo>
                  <a:pt x="447554" y="9646"/>
                  <a:pt x="827590" y="173621"/>
                  <a:pt x="1157468" y="162046"/>
                </a:cubicBezTo>
                <a:cubicBezTo>
                  <a:pt x="1487346" y="150471"/>
                  <a:pt x="1860630" y="75235"/>
                  <a:pt x="2233914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1FF30AA-B278-114F-A16A-792481F7398F}"/>
              </a:ext>
            </a:extLst>
          </p:cNvPr>
          <p:cNvSpPr/>
          <p:nvPr/>
        </p:nvSpPr>
        <p:spPr>
          <a:xfrm>
            <a:off x="543316" y="2994354"/>
            <a:ext cx="1689575" cy="893325"/>
          </a:xfrm>
          <a:custGeom>
            <a:avLst/>
            <a:gdLst>
              <a:gd name="connsiteX0" fmla="*/ 0 w 2233914"/>
              <a:gd name="connsiteY0" fmla="*/ 520861 h 520861"/>
              <a:gd name="connsiteX1" fmla="*/ 254643 w 2233914"/>
              <a:gd name="connsiteY1" fmla="*/ 69448 h 520861"/>
              <a:gd name="connsiteX2" fmla="*/ 1157468 w 2233914"/>
              <a:gd name="connsiteY2" fmla="*/ 162046 h 520861"/>
              <a:gd name="connsiteX3" fmla="*/ 2233914 w 2233914"/>
              <a:gd name="connsiteY3" fmla="*/ 0 h 5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3914" h="520861">
                <a:moveTo>
                  <a:pt x="0" y="520861"/>
                </a:moveTo>
                <a:cubicBezTo>
                  <a:pt x="30866" y="325055"/>
                  <a:pt x="61732" y="129250"/>
                  <a:pt x="254643" y="69448"/>
                </a:cubicBezTo>
                <a:cubicBezTo>
                  <a:pt x="447554" y="9646"/>
                  <a:pt x="827590" y="173621"/>
                  <a:pt x="1157468" y="162046"/>
                </a:cubicBezTo>
                <a:cubicBezTo>
                  <a:pt x="1487346" y="150471"/>
                  <a:pt x="1860630" y="75235"/>
                  <a:pt x="2233914" y="0"/>
                </a:cubicBez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7119FE2-7176-3C46-BE95-F80DB1C3812A}"/>
              </a:ext>
            </a:extLst>
          </p:cNvPr>
          <p:cNvSpPr/>
          <p:nvPr/>
        </p:nvSpPr>
        <p:spPr>
          <a:xfrm rot="3254759">
            <a:off x="241424" y="4632608"/>
            <a:ext cx="1110675" cy="467226"/>
          </a:xfrm>
          <a:custGeom>
            <a:avLst/>
            <a:gdLst>
              <a:gd name="connsiteX0" fmla="*/ 0 w 2233914"/>
              <a:gd name="connsiteY0" fmla="*/ 520861 h 520861"/>
              <a:gd name="connsiteX1" fmla="*/ 254643 w 2233914"/>
              <a:gd name="connsiteY1" fmla="*/ 69448 h 520861"/>
              <a:gd name="connsiteX2" fmla="*/ 1157468 w 2233914"/>
              <a:gd name="connsiteY2" fmla="*/ 162046 h 520861"/>
              <a:gd name="connsiteX3" fmla="*/ 2233914 w 2233914"/>
              <a:gd name="connsiteY3" fmla="*/ 0 h 5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3914" h="520861">
                <a:moveTo>
                  <a:pt x="0" y="520861"/>
                </a:moveTo>
                <a:cubicBezTo>
                  <a:pt x="30866" y="325055"/>
                  <a:pt x="61732" y="129250"/>
                  <a:pt x="254643" y="69448"/>
                </a:cubicBezTo>
                <a:cubicBezTo>
                  <a:pt x="447554" y="9646"/>
                  <a:pt x="827590" y="173621"/>
                  <a:pt x="1157468" y="162046"/>
                </a:cubicBezTo>
                <a:cubicBezTo>
                  <a:pt x="1487346" y="150471"/>
                  <a:pt x="1860630" y="75235"/>
                  <a:pt x="2233914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442BB-548F-4B44-8D94-F86CDB2C5E94}"/>
              </a:ext>
            </a:extLst>
          </p:cNvPr>
          <p:cNvSpPr txBox="1"/>
          <p:nvPr/>
        </p:nvSpPr>
        <p:spPr>
          <a:xfrm rot="20133448">
            <a:off x="3339438" y="1966405"/>
            <a:ext cx="1244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NVTTTTTTTTT-Adapter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F73843-1C90-C94B-ABBE-28E1A0135E6F}"/>
              </a:ext>
            </a:extLst>
          </p:cNvPr>
          <p:cNvCxnSpPr>
            <a:cxnSpLocks/>
          </p:cNvCxnSpPr>
          <p:nvPr/>
        </p:nvCxnSpPr>
        <p:spPr>
          <a:xfrm flipV="1">
            <a:off x="2510172" y="2428840"/>
            <a:ext cx="1124625" cy="514396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872DC0-8133-0946-BDBA-B66A52441BC5}"/>
              </a:ext>
            </a:extLst>
          </p:cNvPr>
          <p:cNvSpPr txBox="1"/>
          <p:nvPr/>
        </p:nvSpPr>
        <p:spPr>
          <a:xfrm rot="20133448">
            <a:off x="3497354" y="2083472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AAAAAAAAAAAAAAAA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4A57CE-3D1D-924B-96AD-C9C59E270AFC}"/>
              </a:ext>
            </a:extLst>
          </p:cNvPr>
          <p:cNvCxnSpPr>
            <a:cxnSpLocks/>
          </p:cNvCxnSpPr>
          <p:nvPr/>
        </p:nvCxnSpPr>
        <p:spPr>
          <a:xfrm flipV="1">
            <a:off x="2285344" y="2324417"/>
            <a:ext cx="1152831" cy="578766"/>
          </a:xfrm>
          <a:prstGeom prst="line">
            <a:avLst/>
          </a:prstGeom>
          <a:ln w="60325">
            <a:solidFill>
              <a:schemeClr val="bg1">
                <a:lumMod val="75000"/>
              </a:schemeClr>
            </a:solidFill>
            <a:prstDash val="sysDot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E43BB70-E8DB-FC4F-A396-C912BBD9874E}"/>
              </a:ext>
            </a:extLst>
          </p:cNvPr>
          <p:cNvSpPr/>
          <p:nvPr/>
        </p:nvSpPr>
        <p:spPr>
          <a:xfrm rot="20188847">
            <a:off x="1544340" y="3035487"/>
            <a:ext cx="1088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CB49B"/>
                </a:solidFill>
              </a:rPr>
              <a:t>----TSO-</a:t>
            </a:r>
            <a:r>
              <a:rPr lang="en-US" sz="1050" dirty="0" err="1">
                <a:solidFill>
                  <a:srgbClr val="0CB49B"/>
                </a:solidFill>
              </a:rPr>
              <a:t>rG</a:t>
            </a:r>
            <a:r>
              <a:rPr lang="en-US" sz="1050" dirty="0">
                <a:solidFill>
                  <a:srgbClr val="0CB49B"/>
                </a:solidFill>
              </a:rPr>
              <a:t>-</a:t>
            </a:r>
            <a:r>
              <a:rPr lang="en-US" sz="1050" dirty="0" err="1">
                <a:solidFill>
                  <a:srgbClr val="0CB49B"/>
                </a:solidFill>
              </a:rPr>
              <a:t>rG-rG</a:t>
            </a:r>
            <a:endParaRPr lang="en-US" sz="1050" dirty="0">
              <a:solidFill>
                <a:srgbClr val="0CB49B"/>
              </a:solidFill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C82ECAF5-2332-854D-853C-9D7DB73A0A1A}"/>
              </a:ext>
            </a:extLst>
          </p:cNvPr>
          <p:cNvSpPr/>
          <p:nvPr/>
        </p:nvSpPr>
        <p:spPr>
          <a:xfrm rot="20784648">
            <a:off x="422998" y="2282617"/>
            <a:ext cx="1023782" cy="507395"/>
          </a:xfrm>
          <a:custGeom>
            <a:avLst/>
            <a:gdLst>
              <a:gd name="connsiteX0" fmla="*/ 0 w 2233914"/>
              <a:gd name="connsiteY0" fmla="*/ 520861 h 520861"/>
              <a:gd name="connsiteX1" fmla="*/ 254643 w 2233914"/>
              <a:gd name="connsiteY1" fmla="*/ 69448 h 520861"/>
              <a:gd name="connsiteX2" fmla="*/ 1157468 w 2233914"/>
              <a:gd name="connsiteY2" fmla="*/ 162046 h 520861"/>
              <a:gd name="connsiteX3" fmla="*/ 2233914 w 2233914"/>
              <a:gd name="connsiteY3" fmla="*/ 0 h 5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3914" h="520861">
                <a:moveTo>
                  <a:pt x="0" y="520861"/>
                </a:moveTo>
                <a:cubicBezTo>
                  <a:pt x="30866" y="325055"/>
                  <a:pt x="61732" y="129250"/>
                  <a:pt x="254643" y="69448"/>
                </a:cubicBezTo>
                <a:cubicBezTo>
                  <a:pt x="447554" y="9646"/>
                  <a:pt x="827590" y="173621"/>
                  <a:pt x="1157468" y="162046"/>
                </a:cubicBezTo>
                <a:cubicBezTo>
                  <a:pt x="1487346" y="150471"/>
                  <a:pt x="1860630" y="75235"/>
                  <a:pt x="2233914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81426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10X VDJ output example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12341" y="1555079"/>
            <a:ext cx="5289212" cy="4271979"/>
            <a:chOff x="1528470" y="1349648"/>
            <a:chExt cx="5884960" cy="4753151"/>
          </a:xfrm>
        </p:grpSpPr>
        <p:grpSp>
          <p:nvGrpSpPr>
            <p:cNvPr id="19" name="Group 18"/>
            <p:cNvGrpSpPr/>
            <p:nvPr/>
          </p:nvGrpSpPr>
          <p:grpSpPr>
            <a:xfrm>
              <a:off x="4756329" y="1349648"/>
              <a:ext cx="2554239" cy="3593804"/>
              <a:chOff x="4975696" y="824547"/>
              <a:chExt cx="3539654" cy="498027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5696" y="824547"/>
                <a:ext cx="3539654" cy="227549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5696" y="3529334"/>
                <a:ext cx="3539654" cy="2275492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775606" y="1349648"/>
              <a:ext cx="3061442" cy="3857275"/>
              <a:chOff x="628650" y="552943"/>
              <a:chExt cx="4572000" cy="576050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28650" y="3374309"/>
                <a:ext cx="4572000" cy="2939143"/>
                <a:chOff x="565275" y="1027907"/>
                <a:chExt cx="4572000" cy="2939143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75" y="1027907"/>
                  <a:ext cx="4572000" cy="2939143"/>
                </a:xfrm>
                <a:prstGeom prst="rect">
                  <a:avLst/>
                </a:prstGeom>
              </p:spPr>
            </p:pic>
            <p:sp>
              <p:nvSpPr>
                <p:cNvPr id="9" name="Rectangle 8"/>
                <p:cNvSpPr/>
                <p:nvPr/>
              </p:nvSpPr>
              <p:spPr>
                <a:xfrm>
                  <a:off x="3847723" y="1234035"/>
                  <a:ext cx="787651" cy="1952785"/>
                </a:xfrm>
                <a:prstGeom prst="rect">
                  <a:avLst/>
                </a:prstGeom>
                <a:solidFill>
                  <a:srgbClr val="62BA46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628650" y="552943"/>
                <a:ext cx="4572000" cy="2939143"/>
                <a:chOff x="565275" y="3571250"/>
                <a:chExt cx="4572000" cy="293914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75" y="3571250"/>
                  <a:ext cx="4572000" cy="2939143"/>
                </a:xfrm>
                <a:prstGeom prst="rect">
                  <a:avLst/>
                </a:prstGeom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2788467" y="3777378"/>
                  <a:ext cx="1846907" cy="1952785"/>
                </a:xfrm>
                <a:prstGeom prst="rect">
                  <a:avLst/>
                </a:prstGeom>
                <a:solidFill>
                  <a:srgbClr val="ED275B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1606917" y="759071"/>
                <a:ext cx="646845" cy="413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TRA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16645" y="759071"/>
                <a:ext cx="637270" cy="413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TRB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95486" y="3574423"/>
                <a:ext cx="646845" cy="413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TRA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16645" y="3574423"/>
                <a:ext cx="637270" cy="413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TRB</a:t>
                </a: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8470" y="5198211"/>
              <a:ext cx="5884960" cy="90458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6765493" y="5303838"/>
            <a:ext cx="2236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Rearranged </a:t>
            </a:r>
          </a:p>
          <a:p>
            <a:r>
              <a:rPr lang="en-US" sz="1400" dirty="0"/>
              <a:t>TCR beta chain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236" y="5365393"/>
            <a:ext cx="98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Independent T-cells</a:t>
            </a:r>
          </a:p>
        </p:txBody>
      </p:sp>
      <p:sp>
        <p:nvSpPr>
          <p:cNvPr id="24" name="Left Brace 23"/>
          <p:cNvSpPr/>
          <p:nvPr/>
        </p:nvSpPr>
        <p:spPr>
          <a:xfrm>
            <a:off x="1122065" y="5365392"/>
            <a:ext cx="226336" cy="462365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16973" y="1312440"/>
            <a:ext cx="188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Pairwise V-J usage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57739" y="1321357"/>
            <a:ext cx="21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V / J usage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479" y="6014793"/>
            <a:ext cx="5422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2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3A1B3-81BF-7943-99C0-FF6212BC47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98" y="374337"/>
            <a:ext cx="7670801" cy="1886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C66BC-9CE1-DC46-95EE-00FCDC0398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60" y="2474919"/>
            <a:ext cx="8255076" cy="23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Fig. 1">
            <a:extLst>
              <a:ext uri="{FF2B5EF4-FFF2-40B4-BE49-F238E27FC236}">
                <a16:creationId xmlns:a16="http://schemas.microsoft.com/office/drawing/2014/main" id="{D9247D06-1027-2A4B-B108-C6A99F22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09" y="1261818"/>
            <a:ext cx="8400381" cy="433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223DF-0AA9-1F40-BEFC-788A33E380A3}"/>
              </a:ext>
            </a:extLst>
          </p:cNvPr>
          <p:cNvSpPr txBox="1"/>
          <p:nvPr/>
        </p:nvSpPr>
        <p:spPr>
          <a:xfrm>
            <a:off x="1852248" y="304800"/>
            <a:ext cx="5787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Flavors of Single cell ‘Omics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BCBB2-EC2C-144C-A083-8E78ADC1D279}"/>
              </a:ext>
            </a:extLst>
          </p:cNvPr>
          <p:cNvSpPr/>
          <p:nvPr/>
        </p:nvSpPr>
        <p:spPr>
          <a:xfrm>
            <a:off x="2016369" y="6303928"/>
            <a:ext cx="7127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222222"/>
                </a:solidFill>
                <a:latin typeface="-apple-system"/>
              </a:rPr>
              <a:t>Stuart, T., </a:t>
            </a:r>
            <a:r>
              <a:rPr lang="en-US" sz="1200" dirty="0" err="1">
                <a:solidFill>
                  <a:srgbClr val="222222"/>
                </a:solidFill>
                <a:latin typeface="-apple-system"/>
              </a:rPr>
              <a:t>Satija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, R. Integrative single-cell analysis. </a:t>
            </a:r>
            <a:r>
              <a:rPr lang="en-US" sz="1200" i="1" dirty="0">
                <a:solidFill>
                  <a:srgbClr val="222222"/>
                </a:solidFill>
                <a:latin typeface="-apple-system"/>
              </a:rPr>
              <a:t>Nat Rev Genet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sz="1200" b="1" dirty="0">
                <a:solidFill>
                  <a:srgbClr val="222222"/>
                </a:solidFill>
                <a:latin typeface="-apple-system"/>
              </a:rPr>
              <a:t>20, 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257–272 (2019). https://</a:t>
            </a:r>
            <a:r>
              <a:rPr lang="en-US" sz="1200" dirty="0" err="1">
                <a:solidFill>
                  <a:srgbClr val="222222"/>
                </a:solidFill>
                <a:latin typeface="-apple-system"/>
              </a:rPr>
              <a:t>doi.org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/10.1038/s41576-019-0093-7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9843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8B03C-5F3C-6D4E-B815-F3F7BDC1DC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39" y="805548"/>
            <a:ext cx="3470027" cy="5246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08F9AF-331B-FA49-9887-658B30D266AF}"/>
              </a:ext>
            </a:extLst>
          </p:cNvPr>
          <p:cNvSpPr txBox="1"/>
          <p:nvPr/>
        </p:nvSpPr>
        <p:spPr>
          <a:xfrm>
            <a:off x="4140200" y="1997839"/>
            <a:ext cx="486331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Rapid Filter for Neutralizing antibody candidates:</a:t>
            </a:r>
          </a:p>
          <a:p>
            <a:endParaRPr lang="en-US" b="1" dirty="0"/>
          </a:p>
          <a:p>
            <a:r>
              <a:rPr lang="en-US" dirty="0">
                <a:solidFill>
                  <a:schemeClr val="accent6"/>
                </a:solidFill>
              </a:rPr>
              <a:t>VDJ sequencing:</a:t>
            </a:r>
          </a:p>
          <a:p>
            <a:pPr marL="342900" indent="-342900">
              <a:buAutoNum type="arabicPeriod"/>
            </a:pPr>
            <a:r>
              <a:rPr lang="en-US" dirty="0"/>
              <a:t>Select only IgG1 isotypes</a:t>
            </a:r>
          </a:p>
          <a:p>
            <a:pPr marL="342900" indent="-342900">
              <a:buAutoNum type="arabicPeriod"/>
            </a:pPr>
            <a:r>
              <a:rPr lang="en-US" dirty="0"/>
              <a:t>Clones with multiple observed cells</a:t>
            </a:r>
          </a:p>
          <a:p>
            <a:pPr marL="342900" indent="-342900">
              <a:buAutoNum type="arabicPeriod"/>
            </a:pPr>
            <a:r>
              <a:rPr lang="en-US" dirty="0"/>
              <a:t>Clones with somatic hypermutation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Gene expression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Exclude exhausted and naïve phenotypes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Favor memory and plasma phenotypes</a:t>
            </a:r>
          </a:p>
        </p:txBody>
      </p:sp>
    </p:spTree>
    <p:extLst>
      <p:ext uri="{BB962C8B-B14F-4D97-AF65-F5344CB8AC3E}">
        <p14:creationId xmlns:p14="http://schemas.microsoft.com/office/powerpoint/2010/main" val="2983207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497E4-306F-9441-933C-892EB612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high-throughput platforms</a:t>
            </a:r>
          </a:p>
        </p:txBody>
      </p:sp>
    </p:spTree>
    <p:extLst>
      <p:ext uri="{BB962C8B-B14F-4D97-AF65-F5344CB8AC3E}">
        <p14:creationId xmlns:p14="http://schemas.microsoft.com/office/powerpoint/2010/main" val="780468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616" y="1690689"/>
            <a:ext cx="6384803" cy="504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Indexing </a:t>
            </a:r>
            <a:br>
              <a:rPr lang="en-US" dirty="0"/>
            </a:br>
            <a:r>
              <a:rPr lang="en-US" dirty="0">
                <a:solidFill>
                  <a:srgbClr val="D67F45"/>
                </a:solidFill>
              </a:rPr>
              <a:t>Split-</a:t>
            </a:r>
            <a:r>
              <a:rPr lang="en-US" dirty="0" err="1">
                <a:solidFill>
                  <a:srgbClr val="D67F45"/>
                </a:solidFill>
              </a:rPr>
              <a:t>Seq</a:t>
            </a:r>
            <a:endParaRPr lang="en-US" dirty="0">
              <a:solidFill>
                <a:srgbClr val="D67F4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CAE8A-D5C5-CA49-970E-C8CF4F3F10CB}"/>
              </a:ext>
            </a:extLst>
          </p:cNvPr>
          <p:cNvSpPr txBox="1"/>
          <p:nvPr/>
        </p:nvSpPr>
        <p:spPr>
          <a:xfrm>
            <a:off x="7424928" y="5862793"/>
            <a:ext cx="1556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U. Washington</a:t>
            </a:r>
          </a:p>
          <a:p>
            <a:r>
              <a:rPr lang="en-US" dirty="0"/>
              <a:t>Seelig Lab</a:t>
            </a:r>
          </a:p>
        </p:txBody>
      </p:sp>
    </p:spTree>
    <p:extLst>
      <p:ext uri="{BB962C8B-B14F-4D97-AF65-F5344CB8AC3E}">
        <p14:creationId xmlns:p14="http://schemas.microsoft.com/office/powerpoint/2010/main" val="4087086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90E88D-B0CC-5947-9707-0A03505ED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47" y="1978286"/>
            <a:ext cx="7052905" cy="36144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10BDEC-0F40-0942-B20C-370A6215C5A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Combinatorial Indexing </a:t>
            </a:r>
            <a:br>
              <a:rPr lang="en-US" dirty="0"/>
            </a:br>
            <a:r>
              <a:rPr lang="en-US" dirty="0">
                <a:solidFill>
                  <a:srgbClr val="D67F45"/>
                </a:solidFill>
              </a:rPr>
              <a:t>sci-</a:t>
            </a:r>
            <a:r>
              <a:rPr lang="en-US" dirty="0" err="1">
                <a:solidFill>
                  <a:srgbClr val="D67F45"/>
                </a:solidFill>
              </a:rPr>
              <a:t>Seq</a:t>
            </a:r>
            <a:endParaRPr lang="en-US" dirty="0">
              <a:solidFill>
                <a:srgbClr val="D67F4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A6268-868C-4040-91D5-6E022D7E07E6}"/>
              </a:ext>
            </a:extLst>
          </p:cNvPr>
          <p:cNvSpPr txBox="1"/>
          <p:nvPr/>
        </p:nvSpPr>
        <p:spPr>
          <a:xfrm>
            <a:off x="7424928" y="5862793"/>
            <a:ext cx="1556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U. Washington</a:t>
            </a:r>
          </a:p>
          <a:p>
            <a:r>
              <a:rPr lang="en-US" dirty="0" err="1"/>
              <a:t>Shendure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108689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Combinatorial Scaling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871" y="3948713"/>
            <a:ext cx="6218394" cy="1694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9CC3B-9F7F-CC44-990E-2909A75C8596}"/>
              </a:ext>
            </a:extLst>
          </p:cNvPr>
          <p:cNvSpPr txBox="1"/>
          <p:nvPr/>
        </p:nvSpPr>
        <p:spPr>
          <a:xfrm>
            <a:off x="5180334" y="5778630"/>
            <a:ext cx="31795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Labor intensive</a:t>
            </a:r>
          </a:p>
          <a:p>
            <a:r>
              <a:rPr lang="en-US" dirty="0">
                <a:solidFill>
                  <a:srgbClr val="FF0000"/>
                </a:solidFill>
              </a:rPr>
              <a:t>Significant ‘boot-up’ cost </a:t>
            </a:r>
          </a:p>
          <a:p>
            <a:r>
              <a:rPr lang="en-US" dirty="0">
                <a:solidFill>
                  <a:srgbClr val="FF0000"/>
                </a:solidFill>
              </a:rPr>
              <a:t>Significant validation cost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Who can afford that much sequencing, anyway?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2B0C83-DE68-C249-9152-8FB671C96863}"/>
              </a:ext>
            </a:extLst>
          </p:cNvPr>
          <p:cNvSpPr/>
          <p:nvPr/>
        </p:nvSpPr>
        <p:spPr>
          <a:xfrm>
            <a:off x="1187871" y="5908609"/>
            <a:ext cx="2744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Enormously scalable</a:t>
            </a:r>
          </a:p>
          <a:p>
            <a:r>
              <a:rPr lang="en-US" dirty="0">
                <a:solidFill>
                  <a:srgbClr val="00B050"/>
                </a:solidFill>
              </a:rPr>
              <a:t>Can achieve &lt;$0.01 per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ED9A9-382D-F34C-803A-FDC1AF0E2752}"/>
              </a:ext>
            </a:extLst>
          </p:cNvPr>
          <p:cNvSpPr txBox="1"/>
          <p:nvPr/>
        </p:nvSpPr>
        <p:spPr>
          <a:xfrm>
            <a:off x="2726981" y="1794007"/>
            <a:ext cx="2643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96 x 96  = 9,216  ÷ 10 = ~921 cells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96 x 384 = 36,864 ÷ 10 = ~3,684 cells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384 x 384 = 147,456 ÷ 10 = 14,746 cells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42DEC-3AFD-8444-BCEB-EE9CD97535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188" y="1578800"/>
            <a:ext cx="1002935" cy="72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C216F-2352-0240-916E-24E7D04E78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154" y="2357328"/>
            <a:ext cx="1002935" cy="727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07B19-9760-1A4B-8C29-B8F7D5BDE2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046" y="3135856"/>
            <a:ext cx="1002935" cy="72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3D082-DCC4-FC40-98D8-5A64869300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188" y="3135856"/>
            <a:ext cx="1002935" cy="727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31F222-2297-CC4A-A417-8703728826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188" y="2357328"/>
            <a:ext cx="1002935" cy="727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7343E0-24E1-AB43-8F91-934B5CA4FA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046" y="1578800"/>
            <a:ext cx="1002935" cy="727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ECDB09-8F28-974F-BF0D-BBD69B27B588}"/>
              </a:ext>
            </a:extLst>
          </p:cNvPr>
          <p:cNvSpPr txBox="1"/>
          <p:nvPr/>
        </p:nvSpPr>
        <p:spPr>
          <a:xfrm>
            <a:off x="711343" y="1346599"/>
            <a:ext cx="82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Round 1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691D78-3CF6-D744-8137-24C96FB06AC1}"/>
              </a:ext>
            </a:extLst>
          </p:cNvPr>
          <p:cNvSpPr txBox="1"/>
          <p:nvPr/>
        </p:nvSpPr>
        <p:spPr>
          <a:xfrm>
            <a:off x="1811200" y="1346599"/>
            <a:ext cx="82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Round 2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34A52-627F-F14D-80FE-11804F2BF315}"/>
              </a:ext>
            </a:extLst>
          </p:cNvPr>
          <p:cNvSpPr txBox="1"/>
          <p:nvPr/>
        </p:nvSpPr>
        <p:spPr>
          <a:xfrm>
            <a:off x="5312588" y="1908064"/>
            <a:ext cx="36935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avoid random sampling of same barcode combinations, use ~10% of total theoretical combinations as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8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A20C2-1A85-CC4F-A316-90239B58B9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67" y="262683"/>
            <a:ext cx="5875867" cy="1686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2CA1B-D9F5-D24A-ACB1-A159CC0C0C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67" y="2785688"/>
            <a:ext cx="3585632" cy="34902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CE2FE-7E00-4446-A97B-612A7A30DBBA}"/>
              </a:ext>
            </a:extLst>
          </p:cNvPr>
          <p:cNvSpPr/>
          <p:nvPr/>
        </p:nvSpPr>
        <p:spPr>
          <a:xfrm>
            <a:off x="262467" y="2263110"/>
            <a:ext cx="1415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Harding"/>
              </a:rPr>
              <a:t>sci-RNA-seq3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2AD5B-8835-1B45-BD70-5EABA404D1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207" y="2264379"/>
            <a:ext cx="4723260" cy="4011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58EFDE-CBAF-884D-9189-D26A544EAFAF}"/>
              </a:ext>
            </a:extLst>
          </p:cNvPr>
          <p:cNvSpPr/>
          <p:nvPr/>
        </p:nvSpPr>
        <p:spPr>
          <a:xfrm>
            <a:off x="4625534" y="6189762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arding"/>
              </a:rPr>
              <a:t>2,058,652 single-cell transcriptomes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471EF-0D55-D245-BFAF-9EFFB54825B8}"/>
              </a:ext>
            </a:extLst>
          </p:cNvPr>
          <p:cNvSpPr txBox="1"/>
          <p:nvPr/>
        </p:nvSpPr>
        <p:spPr>
          <a:xfrm>
            <a:off x="4902199" y="2053199"/>
            <a:ext cx="3181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embryonic development</a:t>
            </a:r>
          </a:p>
        </p:txBody>
      </p:sp>
    </p:spTree>
    <p:extLst>
      <p:ext uri="{BB962C8B-B14F-4D97-AF65-F5344CB8AC3E}">
        <p14:creationId xmlns:p14="http://schemas.microsoft.com/office/powerpoint/2010/main" val="1853922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6EC0-4BDB-EE43-BDC8-630DA312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Seq</a:t>
            </a:r>
            <a:r>
              <a:rPr lang="en-US" dirty="0"/>
              <a:t>-Well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54F82-8C00-D84A-8B16-9141028EB2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35213"/>
            <a:ext cx="9294612" cy="3404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638BFD-A3FD-4D4B-BB17-04E730E5CCA6}"/>
              </a:ext>
            </a:extLst>
          </p:cNvPr>
          <p:cNvSpPr/>
          <p:nvPr/>
        </p:nvSpPr>
        <p:spPr>
          <a:xfrm>
            <a:off x="5214730" y="633936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-apple-system"/>
              </a:rPr>
              <a:t>Gierahn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 et al. </a:t>
            </a:r>
            <a:r>
              <a:rPr lang="en-US" sz="1400" i="1" dirty="0">
                <a:solidFill>
                  <a:srgbClr val="222222"/>
                </a:solidFill>
                <a:latin typeface="-apple-system"/>
              </a:rPr>
              <a:t>Nature Methods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-apple-system"/>
              </a:rPr>
              <a:t>14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, 395–398 (2017)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84261-343A-CA47-A98F-70429FE4F8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2172" y="159898"/>
            <a:ext cx="4844498" cy="25700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B9638B-9ED5-814C-A90A-B1E9AC23DD57}"/>
              </a:ext>
            </a:extLst>
          </p:cNvPr>
          <p:cNvSpPr/>
          <p:nvPr/>
        </p:nvSpPr>
        <p:spPr>
          <a:xfrm>
            <a:off x="256250" y="1364061"/>
            <a:ext cx="37056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Lora"/>
              </a:rPr>
              <a:t>PDMS array of </a:t>
            </a:r>
            <a:r>
              <a:rPr lang="en-US" sz="1600" dirty="0">
                <a:solidFill>
                  <a:srgbClr val="222222"/>
                </a:solidFill>
                <a:latin typeface="npg-stix-regular"/>
              </a:rPr>
              <a:t>∼</a:t>
            </a:r>
            <a:r>
              <a:rPr lang="en-US" sz="1600" dirty="0">
                <a:solidFill>
                  <a:srgbClr val="222222"/>
                </a:solidFill>
                <a:latin typeface="Lora"/>
              </a:rPr>
              <a:t>86,000 </a:t>
            </a:r>
            <a:r>
              <a:rPr lang="en-US" sz="1600" dirty="0" err="1">
                <a:solidFill>
                  <a:srgbClr val="222222"/>
                </a:solidFill>
                <a:latin typeface="Lora"/>
              </a:rPr>
              <a:t>subnanoliter</a:t>
            </a:r>
            <a:r>
              <a:rPr lang="en-US" sz="1600" dirty="0">
                <a:solidFill>
                  <a:srgbClr val="222222"/>
                </a:solidFill>
                <a:latin typeface="Lora"/>
              </a:rPr>
              <a:t> wells</a:t>
            </a:r>
          </a:p>
          <a:p>
            <a:r>
              <a:rPr lang="en-US" sz="1600" dirty="0">
                <a:solidFill>
                  <a:srgbClr val="222222"/>
                </a:solidFill>
                <a:latin typeface="Lora"/>
              </a:rPr>
              <a:t>Sized to fit 1 bead per well</a:t>
            </a:r>
          </a:p>
          <a:p>
            <a:r>
              <a:rPr lang="en-US" sz="1600" dirty="0">
                <a:solidFill>
                  <a:srgbClr val="222222"/>
                </a:solidFill>
                <a:latin typeface="Lora"/>
              </a:rPr>
              <a:t>Drop-</a:t>
            </a:r>
            <a:r>
              <a:rPr lang="en-US" sz="1600" dirty="0" err="1">
                <a:solidFill>
                  <a:srgbClr val="222222"/>
                </a:solidFill>
                <a:latin typeface="Lora"/>
              </a:rPr>
              <a:t>Seq</a:t>
            </a:r>
            <a:r>
              <a:rPr lang="en-US" sz="1600" dirty="0">
                <a:solidFill>
                  <a:srgbClr val="222222"/>
                </a:solidFill>
                <a:latin typeface="Lora"/>
              </a:rPr>
              <a:t> style barcoded beads</a:t>
            </a:r>
          </a:p>
          <a:p>
            <a:r>
              <a:rPr lang="en-US" sz="1600" dirty="0">
                <a:solidFill>
                  <a:srgbClr val="222222"/>
                </a:solidFill>
                <a:latin typeface="Lora"/>
              </a:rPr>
              <a:t>Sealed chamber for each cell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0811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0162-2639-1046-A75B-877FB05A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7C489-47BE-2040-93A8-7E5D55BAE7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60" y="1850658"/>
            <a:ext cx="5353468" cy="4471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9AA3C-BD2E-9141-96B0-DCD2B3902D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483" y="636167"/>
            <a:ext cx="6729984" cy="1054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0052C-75FF-C449-9BF7-B4DAC22989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328" y="2690036"/>
            <a:ext cx="2942802" cy="2632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DB9C1F-5A5D-814D-B2C2-E7220452F7A3}"/>
              </a:ext>
            </a:extLst>
          </p:cNvPr>
          <p:cNvSpPr/>
          <p:nvPr/>
        </p:nvSpPr>
        <p:spPr>
          <a:xfrm>
            <a:off x="6092805" y="5479950"/>
            <a:ext cx="2506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400,000 single cells from</a:t>
            </a:r>
          </a:p>
          <a:p>
            <a:pPr algn="ctr"/>
            <a:r>
              <a:rPr lang="en-US" dirty="0"/>
              <a:t>major mouse organs</a:t>
            </a:r>
          </a:p>
        </p:txBody>
      </p:sp>
    </p:spTree>
    <p:extLst>
      <p:ext uri="{BB962C8B-B14F-4D97-AF65-F5344CB8AC3E}">
        <p14:creationId xmlns:p14="http://schemas.microsoft.com/office/powerpoint/2010/main" val="4282803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5CA1-F8EE-C142-B097-2EE9AA31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Array-based formats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1FCD9-DDD2-644B-8B5D-6CD419F8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1690689"/>
            <a:ext cx="3810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EFED5-D5D1-A54A-BFAC-018D80941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1815350"/>
            <a:ext cx="5359400" cy="425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20478-50CE-0C4B-AAB4-19F53EB4688F}"/>
              </a:ext>
            </a:extLst>
          </p:cNvPr>
          <p:cNvSpPr txBox="1"/>
          <p:nvPr/>
        </p:nvSpPr>
        <p:spPr>
          <a:xfrm>
            <a:off x="489916" y="3942600"/>
            <a:ext cx="32946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/ reagent </a:t>
            </a:r>
            <a:r>
              <a:rPr lang="en-US" dirty="0" err="1"/>
              <a:t>arrayers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 dirty="0" err="1"/>
              <a:t>Scienion</a:t>
            </a:r>
            <a:r>
              <a:rPr lang="en-US" dirty="0"/>
              <a:t> </a:t>
            </a:r>
            <a:r>
              <a:rPr lang="en-US" dirty="0" err="1"/>
              <a:t>sciFlexarray</a:t>
            </a:r>
            <a:endParaRPr lang="en-US" dirty="0"/>
          </a:p>
          <a:p>
            <a:r>
              <a:rPr lang="en-US" dirty="0" err="1"/>
              <a:t>Scienion</a:t>
            </a:r>
            <a:r>
              <a:rPr lang="en-US" dirty="0"/>
              <a:t> </a:t>
            </a:r>
            <a:r>
              <a:rPr lang="en-US" dirty="0" err="1"/>
              <a:t>cellenONE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Custom workflows</a:t>
            </a:r>
          </a:p>
          <a:p>
            <a:r>
              <a:rPr lang="en-US" dirty="0"/>
              <a:t>Imaging-based sorting / rejection</a:t>
            </a:r>
          </a:p>
        </p:txBody>
      </p:sp>
    </p:spTree>
    <p:extLst>
      <p:ext uri="{BB962C8B-B14F-4D97-AF65-F5344CB8AC3E}">
        <p14:creationId xmlns:p14="http://schemas.microsoft.com/office/powerpoint/2010/main" val="162111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76BD950-6518-9646-8A39-0FD8B5090338}"/>
              </a:ext>
            </a:extLst>
          </p:cNvPr>
          <p:cNvGrpSpPr/>
          <p:nvPr/>
        </p:nvGrpSpPr>
        <p:grpSpPr>
          <a:xfrm>
            <a:off x="1932214" y="1616198"/>
            <a:ext cx="5279571" cy="3380344"/>
            <a:chOff x="1317172" y="1267855"/>
            <a:chExt cx="5279571" cy="33803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C6571D-32DA-0745-A776-F02C7D5EA86A}"/>
                </a:ext>
              </a:extLst>
            </p:cNvPr>
            <p:cNvSpPr/>
            <p:nvPr/>
          </p:nvSpPr>
          <p:spPr>
            <a:xfrm>
              <a:off x="1317172" y="1267855"/>
              <a:ext cx="5279571" cy="3380344"/>
            </a:xfrm>
            <a:prstGeom prst="rect">
              <a:avLst/>
            </a:prstGeom>
            <a:solidFill>
              <a:srgbClr val="322C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0100DA-E72B-774E-895F-F8C3AB8F1F54}"/>
                </a:ext>
              </a:extLst>
            </p:cNvPr>
            <p:cNvSpPr txBox="1"/>
            <p:nvPr/>
          </p:nvSpPr>
          <p:spPr>
            <a:xfrm>
              <a:off x="2008414" y="3174440"/>
              <a:ext cx="38970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Book Antiqua" panose="02040602050305030304" pitchFamily="18" charset="0"/>
                  <a:ea typeface="Baskerville" panose="02020502070401020303" pitchFamily="18" charset="0"/>
                </a:rPr>
                <a:t>The Other Nucleic Acid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2189158-88D5-9542-AE8E-DB46F88571D7}"/>
                </a:ext>
              </a:extLst>
            </p:cNvPr>
            <p:cNvSpPr/>
            <p:nvPr/>
          </p:nvSpPr>
          <p:spPr>
            <a:xfrm>
              <a:off x="2725328" y="1498216"/>
              <a:ext cx="2330149" cy="1607488"/>
            </a:xfrm>
            <a:custGeom>
              <a:avLst/>
              <a:gdLst>
                <a:gd name="connsiteX0" fmla="*/ 0 w 947235"/>
                <a:gd name="connsiteY0" fmla="*/ 437263 h 874525"/>
                <a:gd name="connsiteX1" fmla="*/ 473618 w 947235"/>
                <a:gd name="connsiteY1" fmla="*/ 0 h 874525"/>
                <a:gd name="connsiteX2" fmla="*/ 947236 w 947235"/>
                <a:gd name="connsiteY2" fmla="*/ 437263 h 874525"/>
                <a:gd name="connsiteX3" fmla="*/ 473618 w 947235"/>
                <a:gd name="connsiteY3" fmla="*/ 874526 h 874525"/>
                <a:gd name="connsiteX4" fmla="*/ 0 w 947235"/>
                <a:gd name="connsiteY4" fmla="*/ 437263 h 874525"/>
                <a:gd name="connsiteX0" fmla="*/ 0 w 1138429"/>
                <a:gd name="connsiteY0" fmla="*/ 639997 h 889017"/>
                <a:gd name="connsiteX1" fmla="*/ 664811 w 1138429"/>
                <a:gd name="connsiteY1" fmla="*/ 3228 h 889017"/>
                <a:gd name="connsiteX2" fmla="*/ 1138429 w 1138429"/>
                <a:gd name="connsiteY2" fmla="*/ 440491 h 889017"/>
                <a:gd name="connsiteX3" fmla="*/ 664811 w 1138429"/>
                <a:gd name="connsiteY3" fmla="*/ 877754 h 889017"/>
                <a:gd name="connsiteX4" fmla="*/ 0 w 1138429"/>
                <a:gd name="connsiteY4" fmla="*/ 639997 h 889017"/>
                <a:gd name="connsiteX0" fmla="*/ 288 w 1138717"/>
                <a:gd name="connsiteY0" fmla="*/ 714093 h 957686"/>
                <a:gd name="connsiteX1" fmla="*/ 748226 w 1138717"/>
                <a:gd name="connsiteY1" fmla="*/ 2510 h 957686"/>
                <a:gd name="connsiteX2" fmla="*/ 1138717 w 1138717"/>
                <a:gd name="connsiteY2" fmla="*/ 514587 h 957686"/>
                <a:gd name="connsiteX3" fmla="*/ 665099 w 1138717"/>
                <a:gd name="connsiteY3" fmla="*/ 951850 h 957686"/>
                <a:gd name="connsiteX4" fmla="*/ 288 w 1138717"/>
                <a:gd name="connsiteY4" fmla="*/ 714093 h 957686"/>
                <a:gd name="connsiteX0" fmla="*/ 294 w 1205225"/>
                <a:gd name="connsiteY0" fmla="*/ 711635 h 949646"/>
                <a:gd name="connsiteX1" fmla="*/ 748232 w 1205225"/>
                <a:gd name="connsiteY1" fmla="*/ 52 h 949646"/>
                <a:gd name="connsiteX2" fmla="*/ 1205225 w 1205225"/>
                <a:gd name="connsiteY2" fmla="*/ 678384 h 949646"/>
                <a:gd name="connsiteX3" fmla="*/ 665105 w 1205225"/>
                <a:gd name="connsiteY3" fmla="*/ 949392 h 949646"/>
                <a:gd name="connsiteX4" fmla="*/ 294 w 1205225"/>
                <a:gd name="connsiteY4" fmla="*/ 711635 h 949646"/>
                <a:gd name="connsiteX0" fmla="*/ 350 w 1113841"/>
                <a:gd name="connsiteY0" fmla="*/ 678332 h 949340"/>
                <a:gd name="connsiteX1" fmla="*/ 656848 w 1113841"/>
                <a:gd name="connsiteY1" fmla="*/ 0 h 949340"/>
                <a:gd name="connsiteX2" fmla="*/ 1113841 w 1113841"/>
                <a:gd name="connsiteY2" fmla="*/ 678332 h 949340"/>
                <a:gd name="connsiteX3" fmla="*/ 573721 w 1113841"/>
                <a:gd name="connsiteY3" fmla="*/ 949340 h 949340"/>
                <a:gd name="connsiteX4" fmla="*/ 350 w 1113841"/>
                <a:gd name="connsiteY4" fmla="*/ 678332 h 949340"/>
                <a:gd name="connsiteX0" fmla="*/ 13 w 1113504"/>
                <a:gd name="connsiteY0" fmla="*/ 678332 h 949640"/>
                <a:gd name="connsiteX1" fmla="*/ 656511 w 1113504"/>
                <a:gd name="connsiteY1" fmla="*/ 0 h 949640"/>
                <a:gd name="connsiteX2" fmla="*/ 1113504 w 1113504"/>
                <a:gd name="connsiteY2" fmla="*/ 678332 h 949640"/>
                <a:gd name="connsiteX3" fmla="*/ 573384 w 1113504"/>
                <a:gd name="connsiteY3" fmla="*/ 949340 h 949640"/>
                <a:gd name="connsiteX4" fmla="*/ 13 w 1113504"/>
                <a:gd name="connsiteY4" fmla="*/ 678332 h 949640"/>
                <a:gd name="connsiteX0" fmla="*/ 13 w 1080253"/>
                <a:gd name="connsiteY0" fmla="*/ 636868 h 950201"/>
                <a:gd name="connsiteX1" fmla="*/ 623260 w 1080253"/>
                <a:gd name="connsiteY1" fmla="*/ 100 h 950201"/>
                <a:gd name="connsiteX2" fmla="*/ 1080253 w 1080253"/>
                <a:gd name="connsiteY2" fmla="*/ 678432 h 950201"/>
                <a:gd name="connsiteX3" fmla="*/ 540133 w 1080253"/>
                <a:gd name="connsiteY3" fmla="*/ 949440 h 950201"/>
                <a:gd name="connsiteX4" fmla="*/ 13 w 1080253"/>
                <a:gd name="connsiteY4" fmla="*/ 636868 h 95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253" h="950201">
                  <a:moveTo>
                    <a:pt x="13" y="636868"/>
                  </a:moveTo>
                  <a:cubicBezTo>
                    <a:pt x="-2758" y="345641"/>
                    <a:pt x="443220" y="-6827"/>
                    <a:pt x="623260" y="100"/>
                  </a:cubicBezTo>
                  <a:cubicBezTo>
                    <a:pt x="803300" y="7027"/>
                    <a:pt x="1080253" y="436938"/>
                    <a:pt x="1080253" y="678432"/>
                  </a:cubicBezTo>
                  <a:cubicBezTo>
                    <a:pt x="1080253" y="919926"/>
                    <a:pt x="720173" y="956367"/>
                    <a:pt x="540133" y="949440"/>
                  </a:cubicBezTo>
                  <a:cubicBezTo>
                    <a:pt x="360093" y="942513"/>
                    <a:pt x="2784" y="928095"/>
                    <a:pt x="13" y="636868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88C7D3-196B-8645-ACD5-283A579CBB95}"/>
                </a:ext>
              </a:extLst>
            </p:cNvPr>
            <p:cNvSpPr txBox="1"/>
            <p:nvPr/>
          </p:nvSpPr>
          <p:spPr>
            <a:xfrm>
              <a:off x="2766510" y="1566952"/>
              <a:ext cx="288894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 err="1">
                  <a:ln>
                    <a:solidFill>
                      <a:srgbClr val="322C2E"/>
                    </a:solidFill>
                  </a:ln>
                  <a:solidFill>
                    <a:srgbClr val="322B2F"/>
                  </a:solidFill>
                  <a:latin typeface="Delphin" pitchFamily="2" charset="0"/>
                </a:rPr>
                <a:t>dna</a:t>
              </a:r>
              <a:endParaRPr lang="en-US" sz="11500" dirty="0">
                <a:ln>
                  <a:solidFill>
                    <a:srgbClr val="322C2E"/>
                  </a:solidFill>
                </a:ln>
                <a:solidFill>
                  <a:srgbClr val="322B2F"/>
                </a:solidFill>
                <a:latin typeface="Delp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80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3A377-0518-434D-9C68-09D207B4AB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1031631" y="-1262425"/>
            <a:ext cx="10621108" cy="10454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47A6D-92A8-A44D-9D16-F7E1DF6E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69" y="263940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Single Cell Transcriptomics</a:t>
            </a:r>
          </a:p>
        </p:txBody>
      </p:sp>
    </p:spTree>
    <p:extLst>
      <p:ext uri="{BB962C8B-B14F-4D97-AF65-F5344CB8AC3E}">
        <p14:creationId xmlns:p14="http://schemas.microsoft.com/office/powerpoint/2010/main" val="2809707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CF5D-3967-8247-8A2C-921A2C03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10X Genomics Single Cell ATAC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2DC56-4967-E046-B7FE-0475ABCA7D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19653"/>
            <a:ext cx="9144000" cy="121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BC385-3934-7546-BB3B-D4B7EBF2E8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45216"/>
            <a:ext cx="9144000" cy="33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5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EA2D05-6E9D-4A4D-909B-BE4CD9C610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394" y="1102079"/>
            <a:ext cx="3873213" cy="3780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F6A757-CF75-C041-ADFB-2EA8BAE624A3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10X Genomics Single Cell ATAC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63C84-F3E6-CC47-8819-6B9366732F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531" y="4882828"/>
            <a:ext cx="7368938" cy="16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6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A6CBA-89C9-4044-8B6A-4B61D01D21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6957"/>
            <a:ext cx="9144000" cy="36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42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1A68-22DE-9443-88EC-28B67CDE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ASAP-seq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6659E-6A80-8C48-950C-C7E859759D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3299"/>
            <a:ext cx="9144000" cy="2536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D02B2-0820-2840-9283-092AB6E720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030" y="3960615"/>
            <a:ext cx="4488234" cy="2737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EED63-C4D7-DF4B-A086-EE99CCE65485}"/>
              </a:ext>
            </a:extLst>
          </p:cNvPr>
          <p:cNvSpPr txBox="1"/>
          <p:nvPr/>
        </p:nvSpPr>
        <p:spPr>
          <a:xfrm>
            <a:off x="4579930" y="6642186"/>
            <a:ext cx="4564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Mimitou</a:t>
            </a:r>
            <a:r>
              <a:rPr lang="en-US" sz="1050" dirty="0"/>
              <a:t> et al.  </a:t>
            </a:r>
            <a:r>
              <a:rPr lang="en-US" sz="1050" dirty="0" err="1"/>
              <a:t>bioRxiv</a:t>
            </a:r>
            <a:r>
              <a:rPr lang="en-US" sz="1050" dirty="0"/>
              <a:t> (2020) t </a:t>
            </a:r>
            <a:r>
              <a:rPr lang="en-US" sz="1050" dirty="0" err="1"/>
              <a:t>doi</a:t>
            </a:r>
            <a:r>
              <a:rPr lang="en-US" sz="1050" dirty="0"/>
              <a:t>: https://</a:t>
            </a:r>
            <a:r>
              <a:rPr lang="en-US" sz="1050" dirty="0" err="1"/>
              <a:t>doi.org</a:t>
            </a:r>
            <a:r>
              <a:rPr lang="en-US" sz="1050" dirty="0"/>
              <a:t>/10.1101/2020.09.08.286914</a:t>
            </a:r>
          </a:p>
        </p:txBody>
      </p:sp>
    </p:spTree>
    <p:extLst>
      <p:ext uri="{BB962C8B-B14F-4D97-AF65-F5344CB8AC3E}">
        <p14:creationId xmlns:p14="http://schemas.microsoft.com/office/powerpoint/2010/main" val="1052307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4838-99F2-514D-BE10-BFF8380C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sci-ATAC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E5E4C8-4E69-8944-8294-C5DD9CD36B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766" y="2886428"/>
            <a:ext cx="3061110" cy="2829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A2ACD1-8292-214E-979A-D549990CE6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127572" y="1880576"/>
            <a:ext cx="5104504" cy="2565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9E2FC7-63E9-4746-9B6C-3481E09913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52" y="6119796"/>
            <a:ext cx="8637679" cy="4155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062608-42EB-684D-9FAC-9BA92FB236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617" y="1469879"/>
            <a:ext cx="2785497" cy="2950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60AFE5-E01C-DD4A-8C8D-A6786BBEA83D}"/>
              </a:ext>
            </a:extLst>
          </p:cNvPr>
          <p:cNvSpPr txBox="1"/>
          <p:nvPr/>
        </p:nvSpPr>
        <p:spPr>
          <a:xfrm>
            <a:off x="3849126" y="948659"/>
            <a:ext cx="2035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Round 1:</a:t>
            </a:r>
          </a:p>
          <a:p>
            <a:r>
              <a:rPr lang="en-US" sz="1600" dirty="0"/>
              <a:t>Internally Barcoded </a:t>
            </a:r>
          </a:p>
          <a:p>
            <a:r>
              <a:rPr lang="en-US" sz="1600" dirty="0"/>
              <a:t>Tn5 </a:t>
            </a:r>
            <a:r>
              <a:rPr lang="en-US" sz="1600" dirty="0" err="1"/>
              <a:t>transposomes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Round 2:</a:t>
            </a:r>
          </a:p>
          <a:p>
            <a:r>
              <a:rPr lang="en-US" sz="1600" dirty="0"/>
              <a:t>Barcoded PCR primers</a:t>
            </a:r>
          </a:p>
        </p:txBody>
      </p:sp>
    </p:spTree>
    <p:extLst>
      <p:ext uri="{BB962C8B-B14F-4D97-AF65-F5344CB8AC3E}">
        <p14:creationId xmlns:p14="http://schemas.microsoft.com/office/powerpoint/2010/main" val="2895665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C92B-EA5C-EA4A-9EF4-FC788334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SHARE-Seq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24CC1-ABC4-CE49-90AE-02577B70B732}"/>
              </a:ext>
            </a:extLst>
          </p:cNvPr>
          <p:cNvGrpSpPr/>
          <p:nvPr/>
        </p:nvGrpSpPr>
        <p:grpSpPr>
          <a:xfrm>
            <a:off x="2856064" y="2134545"/>
            <a:ext cx="3420654" cy="4134255"/>
            <a:chOff x="733057" y="2052536"/>
            <a:chExt cx="3420654" cy="4134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1E17A9-B27A-614B-B894-6AA796ACD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057" y="2052536"/>
              <a:ext cx="3408760" cy="41342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63A28D-5475-A94B-998A-BF0DF552B5ED}"/>
                </a:ext>
              </a:extLst>
            </p:cNvPr>
            <p:cNvSpPr/>
            <p:nvPr/>
          </p:nvSpPr>
          <p:spPr>
            <a:xfrm>
              <a:off x="3793787" y="2120630"/>
              <a:ext cx="359924" cy="2081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ED83D7B-1522-EC45-8EFC-C7036598EB30}"/>
              </a:ext>
            </a:extLst>
          </p:cNvPr>
          <p:cNvSpPr/>
          <p:nvPr/>
        </p:nvSpPr>
        <p:spPr>
          <a:xfrm>
            <a:off x="2178995" y="6462843"/>
            <a:ext cx="78866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B616B"/>
                </a:solidFill>
                <a:latin typeface="system-ui"/>
              </a:rPr>
              <a:t>Ma et al. Cell</a:t>
            </a:r>
            <a:r>
              <a:rPr lang="en-US" sz="1400" dirty="0">
                <a:solidFill>
                  <a:srgbClr val="0071BC"/>
                </a:solidFill>
                <a:latin typeface="system-ui"/>
              </a:rPr>
              <a:t>. </a:t>
            </a:r>
            <a:r>
              <a:rPr lang="en-US" sz="1400" dirty="0">
                <a:solidFill>
                  <a:srgbClr val="5B616B"/>
                </a:solidFill>
                <a:latin typeface="system-ui"/>
              </a:rPr>
              <a:t>2020 Oct 20;S0092-8674(20)31253-8. </a:t>
            </a:r>
            <a:r>
              <a:rPr lang="en-US" sz="1400" dirty="0">
                <a:solidFill>
                  <a:srgbClr val="212121"/>
                </a:solidFill>
                <a:latin typeface="system-ui"/>
              </a:rPr>
              <a:t> </a:t>
            </a:r>
            <a:r>
              <a:rPr lang="en-US" sz="1400" dirty="0">
                <a:solidFill>
                  <a:srgbClr val="5B616B"/>
                </a:solidFill>
                <a:latin typeface="system-ui"/>
              </a:rPr>
              <a:t>doi:10.1016/j.cell.2020.09.056.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17363-4BA5-B845-8600-B1B62CCCC7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7937" y="2393941"/>
            <a:ext cx="2227413" cy="3874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53AB9-D8C7-A749-AD32-E14366E714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229" y="309875"/>
            <a:ext cx="3694753" cy="2028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EF6AD0-785D-0B4C-A1CF-1355F0382A9B}"/>
              </a:ext>
            </a:extLst>
          </p:cNvPr>
          <p:cNvSpPr txBox="1"/>
          <p:nvPr/>
        </p:nvSpPr>
        <p:spPr>
          <a:xfrm>
            <a:off x="727641" y="1530968"/>
            <a:ext cx="483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Same-cell </a:t>
            </a:r>
            <a:r>
              <a:rPr lang="en-US" dirty="0" err="1"/>
              <a:t>scRNA</a:t>
            </a:r>
            <a:r>
              <a:rPr lang="en-US" dirty="0"/>
              <a:t>/ATAC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Combinatorial split-pool barcoding of adapters</a:t>
            </a:r>
          </a:p>
        </p:txBody>
      </p:sp>
    </p:spTree>
    <p:extLst>
      <p:ext uri="{BB962C8B-B14F-4D97-AF65-F5344CB8AC3E}">
        <p14:creationId xmlns:p14="http://schemas.microsoft.com/office/powerpoint/2010/main" val="2798518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B2A7-1920-704E-89CE-A7053EBA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SNARE-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08CDB-251D-7E4D-B7EB-A6170378FA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7569"/>
            <a:ext cx="9144000" cy="2309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E343D0-72C8-F446-86E6-1E9FB3EB6C68}"/>
              </a:ext>
            </a:extLst>
          </p:cNvPr>
          <p:cNvSpPr/>
          <p:nvPr/>
        </p:nvSpPr>
        <p:spPr>
          <a:xfrm>
            <a:off x="5566739" y="6420670"/>
            <a:ext cx="3577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Chen et al. </a:t>
            </a:r>
            <a:r>
              <a:rPr lang="en-US" sz="1400" i="1" dirty="0" err="1"/>
              <a:t>bioRxiv</a:t>
            </a:r>
            <a:r>
              <a:rPr lang="en-US" sz="1400" dirty="0"/>
              <a:t> (</a:t>
            </a:r>
            <a:r>
              <a:rPr lang="en-US" sz="1400" b="1" dirty="0"/>
              <a:t>2019</a:t>
            </a:r>
            <a:r>
              <a:rPr lang="en-US" sz="1400" dirty="0"/>
              <a:t>) doi:10.1101/692608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F7E5A-DF15-F747-BF0F-8A46DC54A9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4823" y="3708010"/>
            <a:ext cx="3152354" cy="2693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106A8-B55B-784A-9A5D-5C44B58C1A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875" y="3639837"/>
            <a:ext cx="3027448" cy="27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86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E8C978-514A-7149-9A68-3BAD7EF151F0}"/>
              </a:ext>
            </a:extLst>
          </p:cNvPr>
          <p:cNvSpPr txBox="1"/>
          <p:nvPr/>
        </p:nvSpPr>
        <p:spPr>
          <a:xfrm>
            <a:off x="5138209" y="6573015"/>
            <a:ext cx="3922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Navin</a:t>
            </a:r>
            <a:r>
              <a:rPr lang="en-US" sz="1400" dirty="0"/>
              <a:t> et al. </a:t>
            </a:r>
            <a:r>
              <a:rPr lang="en-US" sz="1400" i="1" dirty="0"/>
              <a:t>Nature</a:t>
            </a:r>
            <a:r>
              <a:rPr lang="en-US" sz="1400" dirty="0"/>
              <a:t> (</a:t>
            </a:r>
            <a:r>
              <a:rPr lang="en-US" sz="1400" b="1" dirty="0"/>
              <a:t>2011</a:t>
            </a:r>
            <a:r>
              <a:rPr lang="en-US" sz="1400" dirty="0"/>
              <a:t>) Apr 7; 472(7341): 90–94.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EE875-3D14-DA46-9230-3721080897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672" y="750771"/>
            <a:ext cx="5845505" cy="4075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2BC80C-29D4-D043-884F-F36DEA643664}"/>
              </a:ext>
            </a:extLst>
          </p:cNvPr>
          <p:cNvSpPr txBox="1"/>
          <p:nvPr/>
        </p:nvSpPr>
        <p:spPr>
          <a:xfrm>
            <a:off x="3129531" y="555651"/>
            <a:ext cx="1267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Primary Tumor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D72EC-F99B-364B-AF0E-60045B3F641A}"/>
              </a:ext>
            </a:extLst>
          </p:cNvPr>
          <p:cNvSpPr txBox="1"/>
          <p:nvPr/>
        </p:nvSpPr>
        <p:spPr>
          <a:xfrm>
            <a:off x="6036522" y="555651"/>
            <a:ext cx="1358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Liver Metastasis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9D6F33-B825-1042-AF04-C9F7E1978F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237" y="4826451"/>
            <a:ext cx="5790638" cy="1705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7B9D07-D06C-6441-9026-715774F7FB7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37" y="2127183"/>
            <a:ext cx="2970135" cy="3502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4A6B00-DE46-9143-82AD-196C2DE6A4A2}"/>
              </a:ext>
            </a:extLst>
          </p:cNvPr>
          <p:cNvSpPr txBox="1"/>
          <p:nvPr/>
        </p:nvSpPr>
        <p:spPr>
          <a:xfrm>
            <a:off x="1549667" y="2425567"/>
            <a:ext cx="105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4A821-B58F-004E-9B58-6636C5139CB1}"/>
              </a:ext>
            </a:extLst>
          </p:cNvPr>
          <p:cNvSpPr txBox="1"/>
          <p:nvPr/>
        </p:nvSpPr>
        <p:spPr>
          <a:xfrm>
            <a:off x="1223231" y="4798542"/>
            <a:ext cx="1799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Low coverage sequencing</a:t>
            </a:r>
          </a:p>
          <a:p>
            <a:pPr algn="ctr"/>
            <a:r>
              <a:rPr lang="en-US" sz="1600" dirty="0"/>
              <a:t>(6% per cell)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A1C47-D6AD-BA45-96D3-A2EF324BEDB1}"/>
              </a:ext>
            </a:extLst>
          </p:cNvPr>
          <p:cNvSpPr txBox="1"/>
          <p:nvPr/>
        </p:nvSpPr>
        <p:spPr>
          <a:xfrm>
            <a:off x="337725" y="1029902"/>
            <a:ext cx="2417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Nick </a:t>
            </a:r>
            <a:r>
              <a:rPr lang="en-US" dirty="0" err="1"/>
              <a:t>Navin</a:t>
            </a:r>
            <a:r>
              <a:rPr lang="en-US" dirty="0"/>
              <a:t>, Mike </a:t>
            </a:r>
            <a:r>
              <a:rPr lang="en-US" dirty="0" err="1"/>
              <a:t>Wigler</a:t>
            </a:r>
            <a:endParaRPr lang="en-US" dirty="0"/>
          </a:p>
          <a:p>
            <a:pPr algn="ctr"/>
            <a:r>
              <a:rPr lang="en-US" dirty="0"/>
              <a:t>CSHL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AECDE-A15C-8C46-977A-C54E1D32BAAD}"/>
              </a:ext>
            </a:extLst>
          </p:cNvPr>
          <p:cNvSpPr txBox="1"/>
          <p:nvPr/>
        </p:nvSpPr>
        <p:spPr>
          <a:xfrm>
            <a:off x="340874" y="531464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D67F45"/>
                </a:solidFill>
              </a:rPr>
              <a:t>Single cell CNV </a:t>
            </a:r>
          </a:p>
        </p:txBody>
      </p:sp>
    </p:spTree>
    <p:extLst>
      <p:ext uri="{BB962C8B-B14F-4D97-AF65-F5344CB8AC3E}">
        <p14:creationId xmlns:p14="http://schemas.microsoft.com/office/powerpoint/2010/main" val="3135189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833CE7-FC5E-1D44-B752-783235BDF3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4075"/>
            <a:ext cx="9144000" cy="4869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197B14-E7EA-AA4A-B475-3DC5C3A4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Droplet-based Single Cell CNV</a:t>
            </a:r>
          </a:p>
        </p:txBody>
      </p:sp>
    </p:spTree>
    <p:extLst>
      <p:ext uri="{BB962C8B-B14F-4D97-AF65-F5344CB8AC3E}">
        <p14:creationId xmlns:p14="http://schemas.microsoft.com/office/powerpoint/2010/main" val="1644827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2EE05-07B4-824E-85AF-4048F083CC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37526"/>
            <a:ext cx="5794625" cy="2761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254A88-A905-D343-AA46-4D4B0877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Droplet-based Single Cell CNV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49FD3-7F6B-3C45-B030-74CEF47DDB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559" y="3787127"/>
            <a:ext cx="7335748" cy="2617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5B0C8-0A0A-2346-B5D1-193879FBFB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963" y="4787758"/>
            <a:ext cx="359596" cy="308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BC265-25F1-FC46-B95F-6965889FA4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76" y="4092260"/>
            <a:ext cx="667287" cy="792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874DF-BA74-E54F-A4BA-D640EBA5EA93}"/>
              </a:ext>
            </a:extLst>
          </p:cNvPr>
          <p:cNvSpPr txBox="1"/>
          <p:nvPr/>
        </p:nvSpPr>
        <p:spPr>
          <a:xfrm>
            <a:off x="2044557" y="5475026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Barcoded</a:t>
            </a:r>
          </a:p>
          <a:p>
            <a:r>
              <a:rPr lang="en-US" dirty="0"/>
              <a:t>Gel Beads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FF51C-2561-374A-8D6D-97885BB26759}"/>
              </a:ext>
            </a:extLst>
          </p:cNvPr>
          <p:cNvSpPr txBox="1"/>
          <p:nvPr/>
        </p:nvSpPr>
        <p:spPr>
          <a:xfrm>
            <a:off x="5920867" y="1865995"/>
            <a:ext cx="2468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Deproteinized, lysed cell</a:t>
            </a:r>
          </a:p>
          <a:p>
            <a:r>
              <a:rPr lang="en-US" dirty="0"/>
              <a:t>w/DNA trapped in bead</a:t>
            </a:r>
          </a:p>
        </p:txBody>
      </p:sp>
    </p:spTree>
    <p:extLst>
      <p:ext uri="{BB962C8B-B14F-4D97-AF65-F5344CB8AC3E}">
        <p14:creationId xmlns:p14="http://schemas.microsoft.com/office/powerpoint/2010/main" val="110757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BCA945-7C41-754E-91FF-0B3BD9AB9C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08" y="961739"/>
            <a:ext cx="6997566" cy="51584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E69BA3-32C2-A54F-9E61-B01A6DB5D947}"/>
              </a:ext>
            </a:extLst>
          </p:cNvPr>
          <p:cNvSpPr/>
          <p:nvPr/>
        </p:nvSpPr>
        <p:spPr>
          <a:xfrm>
            <a:off x="6171233" y="6266667"/>
            <a:ext cx="23846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Hwang et al. </a:t>
            </a:r>
            <a:r>
              <a:rPr lang="en-US" sz="1200" i="1" dirty="0"/>
              <a:t>Ex </a:t>
            </a:r>
            <a:r>
              <a:rPr lang="en-US" sz="1200" i="1" dirty="0" err="1"/>
              <a:t>Mol</a:t>
            </a:r>
            <a:r>
              <a:rPr lang="en-US" sz="1200" i="1" dirty="0"/>
              <a:t> Med</a:t>
            </a:r>
            <a:r>
              <a:rPr lang="en-US" sz="1200" dirty="0"/>
              <a:t> </a:t>
            </a:r>
            <a:r>
              <a:rPr lang="en-US" sz="1200" b="1" dirty="0"/>
              <a:t>50</a:t>
            </a:r>
            <a:r>
              <a:rPr lang="en-US" sz="1200" dirty="0"/>
              <a:t>,(2018)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695F2-6F11-3748-9DCF-5EE055F0CA78}"/>
              </a:ext>
            </a:extLst>
          </p:cNvPr>
          <p:cNvSpPr txBox="1"/>
          <p:nvPr/>
        </p:nvSpPr>
        <p:spPr>
          <a:xfrm>
            <a:off x="1801833" y="192298"/>
            <a:ext cx="56859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Step 1: Partitioning Cells</a:t>
            </a:r>
          </a:p>
        </p:txBody>
      </p:sp>
    </p:spTree>
    <p:extLst>
      <p:ext uri="{BB962C8B-B14F-4D97-AF65-F5344CB8AC3E}">
        <p14:creationId xmlns:p14="http://schemas.microsoft.com/office/powerpoint/2010/main" val="21067077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0F87C9-324C-7C40-9A1C-604A1F6DA2D4}"/>
              </a:ext>
            </a:extLst>
          </p:cNvPr>
          <p:cNvGrpSpPr/>
          <p:nvPr/>
        </p:nvGrpSpPr>
        <p:grpSpPr>
          <a:xfrm>
            <a:off x="2133305" y="293283"/>
            <a:ext cx="5264857" cy="6398139"/>
            <a:chOff x="2133305" y="293283"/>
            <a:chExt cx="5264857" cy="63981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FE650E-BBBD-B946-BFF2-C489C50A6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3428" y="293283"/>
              <a:ext cx="4202962" cy="25967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A0A82-BFB0-A040-BFE6-2E24BC145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33305" y="2890017"/>
              <a:ext cx="5264857" cy="380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5289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92E3-9C7D-AF45-A1FE-FA297F0E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Bio </a:t>
            </a:r>
            <a:r>
              <a:rPr lang="en-US" dirty="0" err="1"/>
              <a:t>Tapestri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525C9-D361-B448-BEA5-EC638EBBA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1" y="2852382"/>
            <a:ext cx="3015302" cy="2402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B23CD-B6A4-F94B-B4EC-D0F719CBEF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2441" y="2552570"/>
            <a:ext cx="4213336" cy="3001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55D7EF-9F64-EA44-AC95-18C7066EF7FE}"/>
              </a:ext>
            </a:extLst>
          </p:cNvPr>
          <p:cNvSpPr txBox="1"/>
          <p:nvPr/>
        </p:nvSpPr>
        <p:spPr>
          <a:xfrm>
            <a:off x="628650" y="1402445"/>
            <a:ext cx="4507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DNA-focused microfluidic platform</a:t>
            </a:r>
          </a:p>
          <a:p>
            <a:endParaRPr lang="en-US" sz="2400" dirty="0"/>
          </a:p>
          <a:p>
            <a:r>
              <a:rPr lang="en-US" sz="2400" dirty="0"/>
              <a:t>For SNV &amp; CNV</a:t>
            </a:r>
          </a:p>
        </p:txBody>
      </p:sp>
    </p:spTree>
    <p:extLst>
      <p:ext uri="{BB962C8B-B14F-4D97-AF65-F5344CB8AC3E}">
        <p14:creationId xmlns:p14="http://schemas.microsoft.com/office/powerpoint/2010/main" val="10610520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45B882-C1DF-AF40-8144-D46D738867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740" y="1869010"/>
            <a:ext cx="4939371" cy="3365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673F6-7199-FE41-B29A-221DA1D446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28" y="1489042"/>
            <a:ext cx="2970586" cy="2444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B5CD3-8623-0046-8EF2-08C342AE75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08" y="4097490"/>
            <a:ext cx="2934006" cy="24911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F87463-EE6B-9040-8DDE-A4AA803A3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Mission Bio </a:t>
            </a:r>
            <a:r>
              <a:rPr lang="en-US" dirty="0" err="1"/>
              <a:t>Tapestri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813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B31C-8B95-6948-9746-21C4E05A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12902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Omics</a:t>
            </a:r>
          </a:p>
        </p:txBody>
      </p:sp>
    </p:spTree>
    <p:extLst>
      <p:ext uri="{BB962C8B-B14F-4D97-AF65-F5344CB8AC3E}">
        <p14:creationId xmlns:p14="http://schemas.microsoft.com/office/powerpoint/2010/main" val="2472426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E328-7957-7341-88E9-A8CA3B03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sci-MET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3458D-3472-9D4E-A93D-99EA537630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116" y="1335621"/>
            <a:ext cx="5692297" cy="5065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119382-A055-7240-BF2C-C75CDE4C05A4}"/>
              </a:ext>
            </a:extLst>
          </p:cNvPr>
          <p:cNvSpPr/>
          <p:nvPr/>
        </p:nvSpPr>
        <p:spPr>
          <a:xfrm>
            <a:off x="4878060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Mulqueen</a:t>
            </a:r>
            <a:r>
              <a:rPr lang="en-US" sz="1400" dirty="0"/>
              <a:t> et al. </a:t>
            </a:r>
            <a:r>
              <a:rPr lang="en-US" sz="1400" i="1" dirty="0"/>
              <a:t>Nat </a:t>
            </a:r>
            <a:r>
              <a:rPr lang="en-US" sz="1400" i="1" dirty="0" err="1"/>
              <a:t>Biotechnol</a:t>
            </a:r>
            <a:r>
              <a:rPr lang="en-US" sz="1400" dirty="0"/>
              <a:t>.</a:t>
            </a:r>
            <a:r>
              <a:rPr lang="en-US" sz="1400" b="1" dirty="0"/>
              <a:t> 2018</a:t>
            </a:r>
            <a:r>
              <a:rPr lang="en-US" sz="1400" dirty="0"/>
              <a:t> Jun;36(5):428-431</a:t>
            </a:r>
          </a:p>
        </p:txBody>
      </p:sp>
    </p:spTree>
    <p:extLst>
      <p:ext uri="{BB962C8B-B14F-4D97-AF65-F5344CB8AC3E}">
        <p14:creationId xmlns:p14="http://schemas.microsoft.com/office/powerpoint/2010/main" val="15191573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2AAB-9B8A-564A-93F9-C2D6EBA7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CoBATCH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CE6268-2B39-5D4D-B012-59FC820854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2391402"/>
            <a:ext cx="7895431" cy="369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AA5DB0-F2A9-BE4E-BF99-1C03A89BD083}"/>
              </a:ext>
            </a:extLst>
          </p:cNvPr>
          <p:cNvSpPr txBox="1"/>
          <p:nvPr/>
        </p:nvSpPr>
        <p:spPr>
          <a:xfrm>
            <a:off x="968991" y="1704620"/>
            <a:ext cx="481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 binding sites in single cells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4FAA6-D9F6-3242-9348-CF6579961352}"/>
              </a:ext>
            </a:extLst>
          </p:cNvPr>
          <p:cNvSpPr/>
          <p:nvPr/>
        </p:nvSpPr>
        <p:spPr>
          <a:xfrm>
            <a:off x="5232812" y="6404352"/>
            <a:ext cx="3478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Wang et al </a:t>
            </a:r>
            <a:r>
              <a:rPr lang="en-US" sz="1400" i="1" dirty="0" err="1"/>
              <a:t>Mol</a:t>
            </a:r>
            <a:r>
              <a:rPr lang="en-US" sz="1400" i="1" dirty="0"/>
              <a:t> Cell</a:t>
            </a:r>
            <a:r>
              <a:rPr lang="en-US" sz="1400" dirty="0"/>
              <a:t> (2019) </a:t>
            </a:r>
            <a:r>
              <a:rPr lang="en-US" sz="1400" b="1" dirty="0"/>
              <a:t>76</a:t>
            </a:r>
            <a:r>
              <a:rPr lang="en-US" sz="1400" dirty="0"/>
              <a:t>:1, p206-216.e7</a:t>
            </a:r>
          </a:p>
        </p:txBody>
      </p:sp>
    </p:spTree>
    <p:extLst>
      <p:ext uri="{BB962C8B-B14F-4D97-AF65-F5344CB8AC3E}">
        <p14:creationId xmlns:p14="http://schemas.microsoft.com/office/powerpoint/2010/main" val="41027169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296CBD-4232-DC49-9DDC-D2E9C88F83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907" y="781980"/>
            <a:ext cx="5900044" cy="5651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C977F-3396-7C40-89BC-0901DF2B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CoBATCH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81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DA19B-B37C-214D-B67A-580711F1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</a:t>
            </a:r>
            <a:r>
              <a:rPr lang="en-US" dirty="0" err="1"/>
              <a:t>itChIP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485C0-B9FD-7643-80CE-6D268D0642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1514"/>
            <a:ext cx="9144000" cy="40349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DDA647-35DB-D548-A5F7-EB1C732876A9}"/>
              </a:ext>
            </a:extLst>
          </p:cNvPr>
          <p:cNvSpPr/>
          <p:nvPr/>
        </p:nvSpPr>
        <p:spPr>
          <a:xfrm>
            <a:off x="5632890" y="6338984"/>
            <a:ext cx="3397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Ai et al. </a:t>
            </a:r>
            <a:r>
              <a:rPr lang="en-US" sz="1400" i="1" dirty="0"/>
              <a:t>Nat Cell </a:t>
            </a:r>
            <a:r>
              <a:rPr lang="en-US" sz="1400" i="1" dirty="0" err="1"/>
              <a:t>Biol</a:t>
            </a:r>
            <a:r>
              <a:rPr lang="en-US" sz="1400" i="1" dirty="0"/>
              <a:t> </a:t>
            </a:r>
            <a:r>
              <a:rPr lang="en-US" sz="1400" dirty="0"/>
              <a:t>(2019) </a:t>
            </a:r>
            <a:r>
              <a:rPr lang="en-US" sz="1400" b="1" dirty="0"/>
              <a:t>21</a:t>
            </a:r>
            <a:r>
              <a:rPr lang="en-US" sz="1400" dirty="0"/>
              <a:t>, p1164–1172</a:t>
            </a:r>
          </a:p>
        </p:txBody>
      </p:sp>
    </p:spTree>
    <p:extLst>
      <p:ext uri="{BB962C8B-B14F-4D97-AF65-F5344CB8AC3E}">
        <p14:creationId xmlns:p14="http://schemas.microsoft.com/office/powerpoint/2010/main" val="10013414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7ED90-4A82-6A47-9419-F2862411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Costs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446F69-F8E9-E144-AFD4-E5565F586C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3900" y="1897062"/>
          <a:ext cx="7791452" cy="1854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58219428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4936713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943689960"/>
                    </a:ext>
                  </a:extLst>
                </a:gridCol>
                <a:gridCol w="1682752">
                  <a:extLst>
                    <a:ext uri="{9D8B030D-6E8A-4147-A177-3AD203B41FA5}">
                      <a16:colId xmlns:a16="http://schemas.microsoft.com/office/drawing/2014/main" val="309343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RNA-</a:t>
                      </a:r>
                      <a:r>
                        <a:rPr lang="en-US" dirty="0" err="1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ATAC-</a:t>
                      </a:r>
                      <a:r>
                        <a:rPr lang="en-US" dirty="0" err="1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Reads per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50-100k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50-100k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750k+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3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Cells per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 – 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2,000 – 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1,000-2,000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5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Sequencing Platform 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NextSeq</a:t>
                      </a:r>
                      <a:r>
                        <a:rPr lang="en-US" dirty="0"/>
                        <a:t> 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NextSeq</a:t>
                      </a:r>
                      <a:r>
                        <a:rPr lang="en-US" dirty="0"/>
                        <a:t> 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NovaSeq</a:t>
                      </a:r>
                      <a:r>
                        <a:rPr lang="en-US" dirty="0"/>
                        <a:t> 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16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per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~$2,500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~$2,800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141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39F73F4-62A6-454C-9077-30FCC4F9D0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874" y="4067175"/>
            <a:ext cx="2574925" cy="2574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3BDF2F-6AEC-4A43-874B-D2EF02F1A4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00" y="4067175"/>
            <a:ext cx="1539783" cy="1331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6738A-D09F-9B4D-A7BD-5B7669CE68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782" y="4067175"/>
            <a:ext cx="1539783" cy="13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0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1D439B-FF34-A145-A38B-143A2ADF96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1" y="1638036"/>
            <a:ext cx="5142395" cy="35474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E7FCF9-3892-7D44-9499-A6CB45110A00}"/>
              </a:ext>
            </a:extLst>
          </p:cNvPr>
          <p:cNvSpPr/>
          <p:nvPr/>
        </p:nvSpPr>
        <p:spPr>
          <a:xfrm>
            <a:off x="4803911" y="6500095"/>
            <a:ext cx="50424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Ziegenhain et all. </a:t>
            </a:r>
            <a:r>
              <a:rPr lang="en-US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Mol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65: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4, (2017), 631-643.e4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E7787-730B-8447-9071-A567064AE677}"/>
              </a:ext>
            </a:extLst>
          </p:cNvPr>
          <p:cNvSpPr txBox="1"/>
          <p:nvPr/>
        </p:nvSpPr>
        <p:spPr>
          <a:xfrm>
            <a:off x="1567372" y="323875"/>
            <a:ext cx="6206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Step 2: Library Preparation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0B8F2-374A-E54B-A44F-A53231918EF4}"/>
              </a:ext>
            </a:extLst>
          </p:cNvPr>
          <p:cNvSpPr txBox="1"/>
          <p:nvPr/>
        </p:nvSpPr>
        <p:spPr>
          <a:xfrm>
            <a:off x="5238666" y="1638036"/>
            <a:ext cx="3964483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What question are you asking?</a:t>
            </a:r>
          </a:p>
          <a:p>
            <a:endParaRPr lang="en-US" dirty="0"/>
          </a:p>
          <a:p>
            <a:r>
              <a:rPr lang="en-US" dirty="0"/>
              <a:t>Simple Gene expression?</a:t>
            </a:r>
          </a:p>
          <a:p>
            <a:endParaRPr lang="en-US" dirty="0"/>
          </a:p>
          <a:p>
            <a:r>
              <a:rPr lang="en-US" dirty="0"/>
              <a:t>Strand-selective?</a:t>
            </a:r>
          </a:p>
          <a:p>
            <a:endParaRPr lang="en-US" dirty="0"/>
          </a:p>
          <a:p>
            <a:r>
              <a:rPr lang="en-US" dirty="0"/>
              <a:t>Alternative splicing / </a:t>
            </a:r>
            <a:r>
              <a:rPr lang="en-US" dirty="0" err="1"/>
              <a:t>polyA</a:t>
            </a:r>
            <a:r>
              <a:rPr lang="en-US" dirty="0"/>
              <a:t> / TSS?</a:t>
            </a:r>
          </a:p>
          <a:p>
            <a:endParaRPr lang="en-US" dirty="0"/>
          </a:p>
          <a:p>
            <a:r>
              <a:rPr lang="en-US" dirty="0"/>
              <a:t>Allele-specific expression?</a:t>
            </a:r>
          </a:p>
          <a:p>
            <a:endParaRPr lang="en-US" dirty="0"/>
          </a:p>
          <a:p>
            <a:r>
              <a:rPr lang="en-US" dirty="0"/>
              <a:t>Genotype heterogeneity (</a:t>
            </a:r>
            <a:r>
              <a:rPr lang="en-US" dirty="0" err="1"/>
              <a:t>eg.</a:t>
            </a:r>
            <a:r>
              <a:rPr lang="en-US" dirty="0"/>
              <a:t> in cancer)?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Depth vs Breadth?</a:t>
            </a:r>
          </a:p>
        </p:txBody>
      </p:sp>
    </p:spTree>
    <p:extLst>
      <p:ext uri="{BB962C8B-B14F-4D97-AF65-F5344CB8AC3E}">
        <p14:creationId xmlns:p14="http://schemas.microsoft.com/office/powerpoint/2010/main" val="91174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22019</TotalTime>
  <Words>2101</Words>
  <Application>Microsoft Macintosh PowerPoint</Application>
  <PresentationFormat>On-screen Show (4:3)</PresentationFormat>
  <Paragraphs>508</Paragraphs>
  <Slides>88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6" baseType="lpstr">
      <vt:lpstr>-apple-system</vt:lpstr>
      <vt:lpstr>Delphin</vt:lpstr>
      <vt:lpstr>Game of Thrones</vt:lpstr>
      <vt:lpstr>GillSansRegular</vt:lpstr>
      <vt:lpstr>Harding</vt:lpstr>
      <vt:lpstr>Lora</vt:lpstr>
      <vt:lpstr>npg-stix-regular</vt:lpstr>
      <vt:lpstr>system-ui</vt:lpstr>
      <vt:lpstr>Arial</vt:lpstr>
      <vt:lpstr>Book Antiqua</vt:lpstr>
      <vt:lpstr>Calibri</vt:lpstr>
      <vt:lpstr>Calibri Light</vt:lpstr>
      <vt:lpstr>Chalkboard</vt:lpstr>
      <vt:lpstr>Comic Sans MS</vt:lpstr>
      <vt:lpstr>Courier New</vt:lpstr>
      <vt:lpstr>Impact</vt:lpstr>
      <vt:lpstr>Symbol</vt:lpstr>
      <vt:lpstr>Office Theme</vt:lpstr>
      <vt:lpstr>PowerPoint Presentation</vt:lpstr>
      <vt:lpstr>Why Sequence Single Cells?</vt:lpstr>
      <vt:lpstr>PowerPoint Presentation</vt:lpstr>
      <vt:lpstr>PowerPoint Presentation</vt:lpstr>
      <vt:lpstr>The Rapid Rise of Single Cell Biology</vt:lpstr>
      <vt:lpstr>PowerPoint Presentation</vt:lpstr>
      <vt:lpstr>Single Cell Transcriptomics</vt:lpstr>
      <vt:lpstr>PowerPoint Presentation</vt:lpstr>
      <vt:lpstr>PowerPoint Presentation</vt:lpstr>
      <vt:lpstr>Most Common Platforms</vt:lpstr>
      <vt:lpstr>PowerPoint Presentation</vt:lpstr>
      <vt:lpstr>PowerPoint Presentation</vt:lpstr>
      <vt:lpstr>PowerPoint Presentation</vt:lpstr>
      <vt:lpstr>10X Genomics Platform</vt:lpstr>
      <vt:lpstr>10X Genomics Workflow</vt:lpstr>
      <vt:lpstr>PowerPoint Presentation</vt:lpstr>
      <vt:lpstr>PowerPoint Presentation</vt:lpstr>
      <vt:lpstr>PowerPoint Presentation</vt:lpstr>
      <vt:lpstr>Anatomy of a 10X 3’-Single Cell Amplicon</vt:lpstr>
      <vt:lpstr>Unique Molecular Identifier (UMI)</vt:lpstr>
      <vt:lpstr>PowerPoint Presentation</vt:lpstr>
      <vt:lpstr>Digital Gene Expression, Not Coverage</vt:lpstr>
      <vt:lpstr>How Deeply Should I Sequence?</vt:lpstr>
      <vt:lpstr>Sparse sampling of gene expression</vt:lpstr>
      <vt:lpstr>Basic output of scRNAseq pipeline</vt:lpstr>
      <vt:lpstr>Pseudotime analysis</vt:lpstr>
      <vt:lpstr>Pseudotime</vt:lpstr>
      <vt:lpstr>Pseudotime – which method to use?</vt:lpstr>
      <vt:lpstr>RNA Velocity</vt:lpstr>
      <vt:lpstr>PowerPoint Presentation</vt:lpstr>
      <vt:lpstr>Inferring Differentiation Trajectories from RNA Velocity</vt:lpstr>
      <vt:lpstr>SCENIC</vt:lpstr>
      <vt:lpstr>PowerPoint Presentation</vt:lpstr>
      <vt:lpstr>Blind Spots</vt:lpstr>
      <vt:lpstr>Doublets</vt:lpstr>
      <vt:lpstr>Sources of Measurement Noise</vt:lpstr>
      <vt:lpstr>Batch effects and study design</vt:lpstr>
      <vt:lpstr>Multiplexing Using Natural Genetic Variation</vt:lpstr>
      <vt:lpstr>Sex – matched studies are helpful!</vt:lpstr>
      <vt:lpstr>Batch  Correction</vt:lpstr>
      <vt:lpstr>Controlling for batch effects</vt:lpstr>
      <vt:lpstr>Ambient RNA:  ”SOUP”</vt:lpstr>
      <vt:lpstr>SoupX</vt:lpstr>
      <vt:lpstr>PowerPoint Presentation</vt:lpstr>
      <vt:lpstr>Loupe Cell Browser</vt:lpstr>
      <vt:lpstr>The Best Site On the Internet.  Probably.</vt:lpstr>
      <vt:lpstr>Hacking Droplets</vt:lpstr>
      <vt:lpstr>scifi-RNA-seq</vt:lpstr>
      <vt:lpstr>Genotyping of Transcriptomes</vt:lpstr>
      <vt:lpstr>CITE-Seq / REAP-Seq</vt:lpstr>
      <vt:lpstr>CITE-Seq / REAP-Seq</vt:lpstr>
      <vt:lpstr>PowerPoint Presentation</vt:lpstr>
      <vt:lpstr>DART-seq</vt:lpstr>
      <vt:lpstr>Perturb-Seq</vt:lpstr>
      <vt:lpstr>PowerPoint Presentation</vt:lpstr>
      <vt:lpstr>TCR/BCR Profiling</vt:lpstr>
      <vt:lpstr>5’-Barcoded Libraries</vt:lpstr>
      <vt:lpstr>10X VDJ output example</vt:lpstr>
      <vt:lpstr>PowerPoint Presentation</vt:lpstr>
      <vt:lpstr>PowerPoint Presentation</vt:lpstr>
      <vt:lpstr>Other high-throughput platforms</vt:lpstr>
      <vt:lpstr>Combinatorial Indexing  Split-Seq</vt:lpstr>
      <vt:lpstr>PowerPoint Presentation</vt:lpstr>
      <vt:lpstr>Combinatorial Scaling</vt:lpstr>
      <vt:lpstr>PowerPoint Presentation</vt:lpstr>
      <vt:lpstr>Seq-Well</vt:lpstr>
      <vt:lpstr>PowerPoint Presentation</vt:lpstr>
      <vt:lpstr>Array-based formats</vt:lpstr>
      <vt:lpstr>PowerPoint Presentation</vt:lpstr>
      <vt:lpstr>10X Genomics Single Cell ATAC</vt:lpstr>
      <vt:lpstr>PowerPoint Presentation</vt:lpstr>
      <vt:lpstr>PowerPoint Presentation</vt:lpstr>
      <vt:lpstr>ASAP-seq</vt:lpstr>
      <vt:lpstr>sci-ATAC</vt:lpstr>
      <vt:lpstr>SHARE-Seq</vt:lpstr>
      <vt:lpstr>SNARE-seq</vt:lpstr>
      <vt:lpstr>PowerPoint Presentation</vt:lpstr>
      <vt:lpstr>Droplet-based Single Cell CNV</vt:lpstr>
      <vt:lpstr>Droplet-based Single Cell CNV</vt:lpstr>
      <vt:lpstr>PowerPoint Presentation</vt:lpstr>
      <vt:lpstr>Mission Bio Tapestri</vt:lpstr>
      <vt:lpstr>Mission Bio Tapestri</vt:lpstr>
      <vt:lpstr>Other Omics</vt:lpstr>
      <vt:lpstr>sci-MET</vt:lpstr>
      <vt:lpstr>CoBATCH</vt:lpstr>
      <vt:lpstr>CoBATCH</vt:lpstr>
      <vt:lpstr>Single cell itChIP</vt:lpstr>
      <vt:lpstr>Sequencing Costs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Xia, Huiming</cp:lastModifiedBy>
  <cp:revision>162</cp:revision>
  <dcterms:created xsi:type="dcterms:W3CDTF">2017-11-01T16:47:33Z</dcterms:created>
  <dcterms:modified xsi:type="dcterms:W3CDTF">2020-11-16T21:56:06Z</dcterms:modified>
</cp:coreProperties>
</file>